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 id="262" r:id="rId8"/>
    <p:sldId id="263" r:id="rId9"/>
    <p:sldId id="264" r:id="rId10"/>
    <p:sldId id="265" r:id="rId11"/>
    <p:sldId id="267" r:id="rId12"/>
    <p:sldId id="266" r:id="rId13"/>
    <p:sldId id="268" r:id="rId14"/>
    <p:sldId id="270" r:id="rId15"/>
    <p:sldId id="269" r:id="rId16"/>
    <p:sldId id="271" r:id="rId17"/>
    <p:sldId id="273" r:id="rId18"/>
    <p:sldId id="274" r:id="rId19"/>
    <p:sldId id="275"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8" d="100"/>
          <a:sy n="68" d="100"/>
        </p:scale>
        <p:origin x="-1008" y="-54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3A13B33-DD97-428B-8D19-90F3C84AC83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406519C2-3A34-4281-89FF-077F21D74E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77D5D38E-CF48-471F-8875-3E1273CD8912}"/>
              </a:ext>
            </a:extLst>
          </p:cNvPr>
          <p:cNvSpPr>
            <a:spLocks noGrp="1"/>
          </p:cNvSpPr>
          <p:nvPr>
            <p:ph type="dt" sz="half" idx="10"/>
          </p:nvPr>
        </p:nvSpPr>
        <p:spPr/>
        <p:txBody>
          <a:bodyPr/>
          <a:lstStyle/>
          <a:p>
            <a:fld id="{F218FB37-CF5B-40D2-931D-7BA6D42729EC}" type="datetimeFigureOut">
              <a:rPr lang="ru-RU" smtClean="0"/>
              <a:pPr/>
              <a:t>27.08.2020</a:t>
            </a:fld>
            <a:endParaRPr lang="ru-RU" dirty="0"/>
          </a:p>
        </p:txBody>
      </p:sp>
      <p:sp>
        <p:nvSpPr>
          <p:cNvPr id="5" name="Нижний колонтитул 4">
            <a:extLst>
              <a:ext uri="{FF2B5EF4-FFF2-40B4-BE49-F238E27FC236}">
                <a16:creationId xmlns="" xmlns:a16="http://schemas.microsoft.com/office/drawing/2014/main" id="{E31A4358-C226-4326-A19C-AB7E2EB4E48E}"/>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 xmlns:a16="http://schemas.microsoft.com/office/drawing/2014/main" id="{F69A45CC-8A48-4BEB-986B-509B4605C19C}"/>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 xmlns:p14="http://schemas.microsoft.com/office/powerpoint/2010/main" val="410101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0156B4A-1C8D-4E55-8008-C5D224CFB20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919AA530-4DD5-43EC-96D4-06E5D5A68E4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27B4B25E-7CCF-4677-9A74-B4AB52E03824}"/>
              </a:ext>
            </a:extLst>
          </p:cNvPr>
          <p:cNvSpPr>
            <a:spLocks noGrp="1"/>
          </p:cNvSpPr>
          <p:nvPr>
            <p:ph type="dt" sz="half" idx="10"/>
          </p:nvPr>
        </p:nvSpPr>
        <p:spPr/>
        <p:txBody>
          <a:bodyPr/>
          <a:lstStyle/>
          <a:p>
            <a:fld id="{F218FB37-CF5B-40D2-931D-7BA6D42729EC}" type="datetimeFigureOut">
              <a:rPr lang="ru-RU" smtClean="0"/>
              <a:pPr/>
              <a:t>27.08.2020</a:t>
            </a:fld>
            <a:endParaRPr lang="ru-RU" dirty="0"/>
          </a:p>
        </p:txBody>
      </p:sp>
      <p:sp>
        <p:nvSpPr>
          <p:cNvPr id="5" name="Нижний колонтитул 4">
            <a:extLst>
              <a:ext uri="{FF2B5EF4-FFF2-40B4-BE49-F238E27FC236}">
                <a16:creationId xmlns="" xmlns:a16="http://schemas.microsoft.com/office/drawing/2014/main" id="{5FF77512-5E93-4C8A-A7CE-6730992EA3BD}"/>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 xmlns:a16="http://schemas.microsoft.com/office/drawing/2014/main" id="{EFB20F5F-02B2-412E-B1F0-37AB0A019B0A}"/>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 xmlns:p14="http://schemas.microsoft.com/office/powerpoint/2010/main" val="3134062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3BD487F-0C9B-4371-8817-6FE3B11271C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C324C4F8-C9C8-449B-8E9C-D10B93AD9F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4824B940-8308-49FC-B399-ED78DD946992}"/>
              </a:ext>
            </a:extLst>
          </p:cNvPr>
          <p:cNvSpPr>
            <a:spLocks noGrp="1"/>
          </p:cNvSpPr>
          <p:nvPr>
            <p:ph type="dt" sz="half" idx="10"/>
          </p:nvPr>
        </p:nvSpPr>
        <p:spPr/>
        <p:txBody>
          <a:bodyPr/>
          <a:lstStyle/>
          <a:p>
            <a:fld id="{F218FB37-CF5B-40D2-931D-7BA6D42729EC}" type="datetimeFigureOut">
              <a:rPr lang="ru-RU" smtClean="0"/>
              <a:pPr/>
              <a:t>27.08.2020</a:t>
            </a:fld>
            <a:endParaRPr lang="ru-RU" dirty="0"/>
          </a:p>
        </p:txBody>
      </p:sp>
      <p:sp>
        <p:nvSpPr>
          <p:cNvPr id="5" name="Нижний колонтитул 4">
            <a:extLst>
              <a:ext uri="{FF2B5EF4-FFF2-40B4-BE49-F238E27FC236}">
                <a16:creationId xmlns="" xmlns:a16="http://schemas.microsoft.com/office/drawing/2014/main" id="{CC7E510A-B986-4BE8-B9A3-BD41D65C3501}"/>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 xmlns:a16="http://schemas.microsoft.com/office/drawing/2014/main" id="{2022EE27-7A93-41DD-A7B2-422659CCB0C6}"/>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 xmlns:p14="http://schemas.microsoft.com/office/powerpoint/2010/main" val="2083477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8D51C28-C9E7-4B86-8407-91CF244397D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CA42373F-4B53-426D-B41F-524DCCD401C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1725AB26-9905-4940-88E6-25CA28DF8423}"/>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C3A2A379-9982-44F3-B679-8A8D7DF06912}"/>
              </a:ext>
            </a:extLst>
          </p:cNvPr>
          <p:cNvSpPr>
            <a:spLocks noGrp="1"/>
          </p:cNvSpPr>
          <p:nvPr>
            <p:ph type="dt" sz="half" idx="10"/>
          </p:nvPr>
        </p:nvSpPr>
        <p:spPr/>
        <p:txBody>
          <a:bodyPr/>
          <a:lstStyle/>
          <a:p>
            <a:fld id="{F218FB37-CF5B-40D2-931D-7BA6D42729EC}" type="datetimeFigureOut">
              <a:rPr lang="ru-RU" smtClean="0"/>
              <a:pPr/>
              <a:t>27.08.2020</a:t>
            </a:fld>
            <a:endParaRPr lang="ru-RU" dirty="0"/>
          </a:p>
        </p:txBody>
      </p:sp>
      <p:sp>
        <p:nvSpPr>
          <p:cNvPr id="6" name="Нижний колонтитул 5">
            <a:extLst>
              <a:ext uri="{FF2B5EF4-FFF2-40B4-BE49-F238E27FC236}">
                <a16:creationId xmlns="" xmlns:a16="http://schemas.microsoft.com/office/drawing/2014/main" id="{11103BE4-B5AF-4902-A885-D7FAAC02E92B}"/>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 xmlns:a16="http://schemas.microsoft.com/office/drawing/2014/main" id="{C2420F8D-60C3-4105-8C33-95F522AE0C27}"/>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 xmlns:p14="http://schemas.microsoft.com/office/powerpoint/2010/main" val="3674744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6E326A2-2950-4FEC-B802-FD1BDC44E13D}"/>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1F44678A-75F5-4B0D-A82C-C1F3283014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B21C4CBB-7B52-4F8A-9031-6C104A3AFF1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DED8F3D4-6B85-4367-8096-7D34454F67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5DCB6C6E-E3E3-4591-BE55-BC8A62CFB28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32EBD3DE-745E-4837-AC0F-87862CF2C791}"/>
              </a:ext>
            </a:extLst>
          </p:cNvPr>
          <p:cNvSpPr>
            <a:spLocks noGrp="1"/>
          </p:cNvSpPr>
          <p:nvPr>
            <p:ph type="dt" sz="half" idx="10"/>
          </p:nvPr>
        </p:nvSpPr>
        <p:spPr/>
        <p:txBody>
          <a:bodyPr/>
          <a:lstStyle/>
          <a:p>
            <a:fld id="{F218FB37-CF5B-40D2-931D-7BA6D42729EC}" type="datetimeFigureOut">
              <a:rPr lang="ru-RU" smtClean="0"/>
              <a:pPr/>
              <a:t>27.08.2020</a:t>
            </a:fld>
            <a:endParaRPr lang="ru-RU" dirty="0"/>
          </a:p>
        </p:txBody>
      </p:sp>
      <p:sp>
        <p:nvSpPr>
          <p:cNvPr id="8" name="Нижний колонтитул 7">
            <a:extLst>
              <a:ext uri="{FF2B5EF4-FFF2-40B4-BE49-F238E27FC236}">
                <a16:creationId xmlns="" xmlns:a16="http://schemas.microsoft.com/office/drawing/2014/main" id="{BF50D906-0512-4948-BCDD-4410E3D534EF}"/>
              </a:ext>
            </a:extLst>
          </p:cNvPr>
          <p:cNvSpPr>
            <a:spLocks noGrp="1"/>
          </p:cNvSpPr>
          <p:nvPr>
            <p:ph type="ftr" sz="quarter" idx="11"/>
          </p:nvPr>
        </p:nvSpPr>
        <p:spPr/>
        <p:txBody>
          <a:bodyPr/>
          <a:lstStyle/>
          <a:p>
            <a:endParaRPr lang="ru-RU" dirty="0"/>
          </a:p>
        </p:txBody>
      </p:sp>
      <p:sp>
        <p:nvSpPr>
          <p:cNvPr id="9" name="Номер слайда 8">
            <a:extLst>
              <a:ext uri="{FF2B5EF4-FFF2-40B4-BE49-F238E27FC236}">
                <a16:creationId xmlns="" xmlns:a16="http://schemas.microsoft.com/office/drawing/2014/main" id="{5A61AF7A-4374-4F31-80AF-1AB6F8DB4742}"/>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 xmlns:p14="http://schemas.microsoft.com/office/powerpoint/2010/main" val="146253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9E4D39B-B7B6-4F2B-9074-C0713C60C00C}"/>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0C1D6984-58EA-4383-A68B-9DAC1F3E5D4A}"/>
              </a:ext>
            </a:extLst>
          </p:cNvPr>
          <p:cNvSpPr>
            <a:spLocks noGrp="1"/>
          </p:cNvSpPr>
          <p:nvPr>
            <p:ph type="dt" sz="half" idx="10"/>
          </p:nvPr>
        </p:nvSpPr>
        <p:spPr/>
        <p:txBody>
          <a:bodyPr/>
          <a:lstStyle/>
          <a:p>
            <a:fld id="{F218FB37-CF5B-40D2-931D-7BA6D42729EC}" type="datetimeFigureOut">
              <a:rPr lang="ru-RU" smtClean="0"/>
              <a:pPr/>
              <a:t>27.08.2020</a:t>
            </a:fld>
            <a:endParaRPr lang="ru-RU" dirty="0"/>
          </a:p>
        </p:txBody>
      </p:sp>
      <p:sp>
        <p:nvSpPr>
          <p:cNvPr id="4" name="Нижний колонтитул 3">
            <a:extLst>
              <a:ext uri="{FF2B5EF4-FFF2-40B4-BE49-F238E27FC236}">
                <a16:creationId xmlns="" xmlns:a16="http://schemas.microsoft.com/office/drawing/2014/main" id="{6ED3C8D6-8899-4D3E-A4A2-EDA707F691E7}"/>
              </a:ext>
            </a:extLst>
          </p:cNvPr>
          <p:cNvSpPr>
            <a:spLocks noGrp="1"/>
          </p:cNvSpPr>
          <p:nvPr>
            <p:ph type="ftr" sz="quarter" idx="11"/>
          </p:nvPr>
        </p:nvSpPr>
        <p:spPr/>
        <p:txBody>
          <a:bodyPr/>
          <a:lstStyle/>
          <a:p>
            <a:endParaRPr lang="ru-RU" dirty="0"/>
          </a:p>
        </p:txBody>
      </p:sp>
      <p:sp>
        <p:nvSpPr>
          <p:cNvPr id="5" name="Номер слайда 4">
            <a:extLst>
              <a:ext uri="{FF2B5EF4-FFF2-40B4-BE49-F238E27FC236}">
                <a16:creationId xmlns="" xmlns:a16="http://schemas.microsoft.com/office/drawing/2014/main" id="{B013B373-E8AA-4FF9-B863-AF14694CE320}"/>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 xmlns:p14="http://schemas.microsoft.com/office/powerpoint/2010/main" val="2019631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270FB6FE-E119-45D8-835C-2B26F9476656}"/>
              </a:ext>
            </a:extLst>
          </p:cNvPr>
          <p:cNvSpPr>
            <a:spLocks noGrp="1"/>
          </p:cNvSpPr>
          <p:nvPr>
            <p:ph type="dt" sz="half" idx="10"/>
          </p:nvPr>
        </p:nvSpPr>
        <p:spPr/>
        <p:txBody>
          <a:bodyPr/>
          <a:lstStyle/>
          <a:p>
            <a:fld id="{F218FB37-CF5B-40D2-931D-7BA6D42729EC}" type="datetimeFigureOut">
              <a:rPr lang="ru-RU" smtClean="0"/>
              <a:pPr/>
              <a:t>27.08.2020</a:t>
            </a:fld>
            <a:endParaRPr lang="ru-RU" dirty="0"/>
          </a:p>
        </p:txBody>
      </p:sp>
      <p:sp>
        <p:nvSpPr>
          <p:cNvPr id="3" name="Нижний колонтитул 2">
            <a:extLst>
              <a:ext uri="{FF2B5EF4-FFF2-40B4-BE49-F238E27FC236}">
                <a16:creationId xmlns="" xmlns:a16="http://schemas.microsoft.com/office/drawing/2014/main" id="{747443E3-8CBA-47B5-9C66-2C2B345BE49B}"/>
              </a:ext>
            </a:extLst>
          </p:cNvPr>
          <p:cNvSpPr>
            <a:spLocks noGrp="1"/>
          </p:cNvSpPr>
          <p:nvPr>
            <p:ph type="ftr" sz="quarter" idx="11"/>
          </p:nvPr>
        </p:nvSpPr>
        <p:spPr/>
        <p:txBody>
          <a:bodyPr/>
          <a:lstStyle/>
          <a:p>
            <a:endParaRPr lang="ru-RU" dirty="0"/>
          </a:p>
        </p:txBody>
      </p:sp>
      <p:sp>
        <p:nvSpPr>
          <p:cNvPr id="4" name="Номер слайда 3">
            <a:extLst>
              <a:ext uri="{FF2B5EF4-FFF2-40B4-BE49-F238E27FC236}">
                <a16:creationId xmlns="" xmlns:a16="http://schemas.microsoft.com/office/drawing/2014/main" id="{4E9F6F5C-DB9C-4F3E-80E4-E1BCCA520412}"/>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 xmlns:p14="http://schemas.microsoft.com/office/powerpoint/2010/main" val="1661971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7CD1603-7018-478F-86F2-1AE44D5ADBB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55B8B7E4-181F-41B5-ADC5-0F48B0B67F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DA95BA03-6A5D-4072-9C3F-0536924705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4C769482-12AD-45A2-AC9B-AEF15F9FA2D8}"/>
              </a:ext>
            </a:extLst>
          </p:cNvPr>
          <p:cNvSpPr>
            <a:spLocks noGrp="1"/>
          </p:cNvSpPr>
          <p:nvPr>
            <p:ph type="dt" sz="half" idx="10"/>
          </p:nvPr>
        </p:nvSpPr>
        <p:spPr/>
        <p:txBody>
          <a:bodyPr/>
          <a:lstStyle/>
          <a:p>
            <a:fld id="{F218FB37-CF5B-40D2-931D-7BA6D42729EC}" type="datetimeFigureOut">
              <a:rPr lang="ru-RU" smtClean="0"/>
              <a:pPr/>
              <a:t>27.08.2020</a:t>
            </a:fld>
            <a:endParaRPr lang="ru-RU" dirty="0"/>
          </a:p>
        </p:txBody>
      </p:sp>
      <p:sp>
        <p:nvSpPr>
          <p:cNvPr id="6" name="Нижний колонтитул 5">
            <a:extLst>
              <a:ext uri="{FF2B5EF4-FFF2-40B4-BE49-F238E27FC236}">
                <a16:creationId xmlns="" xmlns:a16="http://schemas.microsoft.com/office/drawing/2014/main" id="{93DE9491-9272-4EFD-92D8-A856AB1255AF}"/>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 xmlns:a16="http://schemas.microsoft.com/office/drawing/2014/main" id="{A3EBADEE-57EE-4D60-A64A-93A228C3A3CB}"/>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 xmlns:p14="http://schemas.microsoft.com/office/powerpoint/2010/main" val="844329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88B9AE4-C28D-468E-A424-DDAE8F2C1D6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6E1DE4C7-6195-4D9F-BF92-F66D9DD66C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a:extLst>
              <a:ext uri="{FF2B5EF4-FFF2-40B4-BE49-F238E27FC236}">
                <a16:creationId xmlns="" xmlns:a16="http://schemas.microsoft.com/office/drawing/2014/main" id="{9B392DDD-DABC-45F2-AF66-9BF66A802B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A2BFC48E-88B1-4696-AA4F-5BC187D9D33D}"/>
              </a:ext>
            </a:extLst>
          </p:cNvPr>
          <p:cNvSpPr>
            <a:spLocks noGrp="1"/>
          </p:cNvSpPr>
          <p:nvPr>
            <p:ph type="dt" sz="half" idx="10"/>
          </p:nvPr>
        </p:nvSpPr>
        <p:spPr/>
        <p:txBody>
          <a:bodyPr/>
          <a:lstStyle/>
          <a:p>
            <a:fld id="{F218FB37-CF5B-40D2-931D-7BA6D42729EC}" type="datetimeFigureOut">
              <a:rPr lang="ru-RU" smtClean="0"/>
              <a:pPr/>
              <a:t>27.08.2020</a:t>
            </a:fld>
            <a:endParaRPr lang="ru-RU" dirty="0"/>
          </a:p>
        </p:txBody>
      </p:sp>
      <p:sp>
        <p:nvSpPr>
          <p:cNvPr id="6" name="Нижний колонтитул 5">
            <a:extLst>
              <a:ext uri="{FF2B5EF4-FFF2-40B4-BE49-F238E27FC236}">
                <a16:creationId xmlns="" xmlns:a16="http://schemas.microsoft.com/office/drawing/2014/main" id="{FAB6233D-13D0-4C36-AD46-45CA949575E0}"/>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 xmlns:a16="http://schemas.microsoft.com/office/drawing/2014/main" id="{9A2BCD65-2457-448E-B1BD-9E0193A98465}"/>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 xmlns:p14="http://schemas.microsoft.com/office/powerpoint/2010/main" val="910051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44E3D29-8AE9-40A6-9491-052AED6449E1}"/>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9A4A2881-A6D9-4CB4-945B-C226589EEF6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FDF30A2F-D601-4D87-91B0-E27CD6853FEC}"/>
              </a:ext>
            </a:extLst>
          </p:cNvPr>
          <p:cNvSpPr>
            <a:spLocks noGrp="1"/>
          </p:cNvSpPr>
          <p:nvPr>
            <p:ph type="dt" sz="half" idx="10"/>
          </p:nvPr>
        </p:nvSpPr>
        <p:spPr/>
        <p:txBody>
          <a:bodyPr/>
          <a:lstStyle/>
          <a:p>
            <a:fld id="{F218FB37-CF5B-40D2-931D-7BA6D42729EC}" type="datetimeFigureOut">
              <a:rPr lang="ru-RU" smtClean="0"/>
              <a:pPr/>
              <a:t>27.08.2020</a:t>
            </a:fld>
            <a:endParaRPr lang="ru-RU" dirty="0"/>
          </a:p>
        </p:txBody>
      </p:sp>
      <p:sp>
        <p:nvSpPr>
          <p:cNvPr id="5" name="Нижний колонтитул 4">
            <a:extLst>
              <a:ext uri="{FF2B5EF4-FFF2-40B4-BE49-F238E27FC236}">
                <a16:creationId xmlns="" xmlns:a16="http://schemas.microsoft.com/office/drawing/2014/main" id="{A4371115-156A-48F2-AA41-8515A8F7184E}"/>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 xmlns:a16="http://schemas.microsoft.com/office/drawing/2014/main" id="{DB0EC452-E567-41E7-AA8A-56AFBBE8E66E}"/>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 xmlns:p14="http://schemas.microsoft.com/office/powerpoint/2010/main" val="2847276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01A6ABA6-6559-4B33-A77F-234D166CE36E}"/>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CA5ED610-4CE2-4D50-8F46-2DDF482EB7B5}"/>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BDAE3AAD-2DE1-4A84-A66B-68E2C4BBC6DE}"/>
              </a:ext>
            </a:extLst>
          </p:cNvPr>
          <p:cNvSpPr>
            <a:spLocks noGrp="1"/>
          </p:cNvSpPr>
          <p:nvPr>
            <p:ph type="dt" sz="half" idx="10"/>
          </p:nvPr>
        </p:nvSpPr>
        <p:spPr/>
        <p:txBody>
          <a:bodyPr/>
          <a:lstStyle/>
          <a:p>
            <a:fld id="{F218FB37-CF5B-40D2-931D-7BA6D42729EC}" type="datetimeFigureOut">
              <a:rPr lang="ru-RU" smtClean="0"/>
              <a:pPr/>
              <a:t>27.08.2020</a:t>
            </a:fld>
            <a:endParaRPr lang="ru-RU" dirty="0"/>
          </a:p>
        </p:txBody>
      </p:sp>
      <p:sp>
        <p:nvSpPr>
          <p:cNvPr id="5" name="Нижний колонтитул 4">
            <a:extLst>
              <a:ext uri="{FF2B5EF4-FFF2-40B4-BE49-F238E27FC236}">
                <a16:creationId xmlns="" xmlns:a16="http://schemas.microsoft.com/office/drawing/2014/main" id="{65E4EDA5-7028-42CD-943A-5678E7633143}"/>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 xmlns:a16="http://schemas.microsoft.com/office/drawing/2014/main" id="{95279EF6-1B26-4D29-B0BE-8E74843E1543}"/>
              </a:ext>
            </a:extLst>
          </p:cNvPr>
          <p:cNvSpPr>
            <a:spLocks noGrp="1"/>
          </p:cNvSpPr>
          <p:nvPr>
            <p:ph type="sldNum" sz="quarter" idx="12"/>
          </p:nvPr>
        </p:nvSpPr>
        <p:spPr/>
        <p:txBody>
          <a:bodyPr/>
          <a:lstStyle/>
          <a:p>
            <a:fld id="{23AF1516-B7F3-47F5-85F5-07896377C953}" type="slidenum">
              <a:rPr lang="ru-RU" smtClean="0"/>
              <a:pPr/>
              <a:t>‹#›</a:t>
            </a:fld>
            <a:endParaRPr lang="ru-RU" dirty="0"/>
          </a:p>
        </p:txBody>
      </p:sp>
    </p:spTree>
    <p:extLst>
      <p:ext uri="{BB962C8B-B14F-4D97-AF65-F5344CB8AC3E}">
        <p14:creationId xmlns="" xmlns:p14="http://schemas.microsoft.com/office/powerpoint/2010/main" val="3502294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6194965-A12F-4D31-98E8-240D61F2E2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AF9A640C-B45F-48FD-9CA7-0D7E1B6860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62DDA678-0BF3-45BF-B548-C3576DF7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18FB37-CF5B-40D2-931D-7BA6D42729EC}" type="datetimeFigureOut">
              <a:rPr lang="ru-RU" smtClean="0"/>
              <a:pPr/>
              <a:t>27.08.2020</a:t>
            </a:fld>
            <a:endParaRPr lang="ru-RU" dirty="0"/>
          </a:p>
        </p:txBody>
      </p:sp>
      <p:sp>
        <p:nvSpPr>
          <p:cNvPr id="5" name="Нижний колонтитул 4">
            <a:extLst>
              <a:ext uri="{FF2B5EF4-FFF2-40B4-BE49-F238E27FC236}">
                <a16:creationId xmlns="" xmlns:a16="http://schemas.microsoft.com/office/drawing/2014/main" id="{F3BCD652-0977-4B60-BD9D-61B464926D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a:extLst>
              <a:ext uri="{FF2B5EF4-FFF2-40B4-BE49-F238E27FC236}">
                <a16:creationId xmlns="" xmlns:a16="http://schemas.microsoft.com/office/drawing/2014/main" id="{54DED0D6-F512-400C-88F8-C952EB3FAF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AF1516-B7F3-47F5-85F5-07896377C953}" type="slidenum">
              <a:rPr lang="ru-RU" smtClean="0"/>
              <a:pPr/>
              <a:t>‹#›</a:t>
            </a:fld>
            <a:endParaRPr lang="ru-RU" dirty="0"/>
          </a:p>
        </p:txBody>
      </p:sp>
    </p:spTree>
    <p:extLst>
      <p:ext uri="{BB962C8B-B14F-4D97-AF65-F5344CB8AC3E}">
        <p14:creationId xmlns="" xmlns:p14="http://schemas.microsoft.com/office/powerpoint/2010/main" val="2352471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6.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gif"/><Relationship Id="rId7" Type="http://schemas.openxmlformats.org/officeDocument/2006/relationships/image" Target="../media/image34.png"/><Relationship Id="rId2" Type="http://schemas.openxmlformats.org/officeDocument/2006/relationships/image" Target="../media/image29.gif"/><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jpe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gif"/><Relationship Id="rId5" Type="http://schemas.openxmlformats.org/officeDocument/2006/relationships/image" Target="../media/image39.jpe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7CFE1D1-B57E-4EDC-BBD4-4876461241BE}"/>
              </a:ext>
            </a:extLst>
          </p:cNvPr>
          <p:cNvSpPr>
            <a:spLocks noGrp="1"/>
          </p:cNvSpPr>
          <p:nvPr>
            <p:ph type="ctrTitle"/>
          </p:nvPr>
        </p:nvSpPr>
        <p:spPr/>
        <p:txBody>
          <a:bodyPr/>
          <a:lstStyle/>
          <a:p>
            <a:endParaRPr lang="ru-RU" dirty="0"/>
          </a:p>
        </p:txBody>
      </p:sp>
      <p:sp>
        <p:nvSpPr>
          <p:cNvPr id="3" name="Подзаголовок 2">
            <a:extLst>
              <a:ext uri="{FF2B5EF4-FFF2-40B4-BE49-F238E27FC236}">
                <a16:creationId xmlns="" xmlns:a16="http://schemas.microsoft.com/office/drawing/2014/main" id="{00DF879B-EF56-439F-BDFC-C1858BC82BAD}"/>
              </a:ext>
            </a:extLst>
          </p:cNvPr>
          <p:cNvSpPr>
            <a:spLocks noGrp="1"/>
          </p:cNvSpPr>
          <p:nvPr>
            <p:ph type="subTitle" idx="1"/>
          </p:nvPr>
        </p:nvSpPr>
        <p:spPr/>
        <p:txBody>
          <a:bodyPr/>
          <a:lstStyle/>
          <a:p>
            <a:endParaRPr lang="ru-RU" dirty="0"/>
          </a:p>
        </p:txBody>
      </p:sp>
      <p:pic>
        <p:nvPicPr>
          <p:cNvPr id="4" name="Picture 4" descr="ÐÐ¾ÑÐ¾Ð¶ÐµÐµ Ð¸Ð·Ð¾Ð±ÑÐ°Ð¶ÐµÐ½Ð¸Ðµ">
            <a:extLst>
              <a:ext uri="{FF2B5EF4-FFF2-40B4-BE49-F238E27FC236}">
                <a16:creationId xmlns="" xmlns:a16="http://schemas.microsoft.com/office/drawing/2014/main" id="{4537FC77-DDAF-4A9E-9BA8-C2D8D86F11C6}"/>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25588" y="0"/>
            <a:ext cx="9503483"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a:extLst>
              <a:ext uri="{FF2B5EF4-FFF2-40B4-BE49-F238E27FC236}">
                <a16:creationId xmlns="" xmlns:a16="http://schemas.microsoft.com/office/drawing/2014/main" id="{7671384F-735D-442C-9547-5124F34D9406}"/>
              </a:ext>
            </a:extLst>
          </p:cNvPr>
          <p:cNvSpPr txBox="1"/>
          <p:nvPr/>
        </p:nvSpPr>
        <p:spPr>
          <a:xfrm>
            <a:off x="5078437" y="1927274"/>
            <a:ext cx="5678275" cy="1077218"/>
          </a:xfrm>
          <a:prstGeom prst="rect">
            <a:avLst/>
          </a:prstGeom>
          <a:noFill/>
        </p:spPr>
        <p:txBody>
          <a:bodyPr wrap="square" rtlCol="0">
            <a:spAutoFit/>
          </a:bodyPr>
          <a:lstStyle/>
          <a:p>
            <a:r>
              <a:rPr lang="kk-KZ" sz="3200" b="1" dirty="0" smtClean="0">
                <a:latin typeface="Times New Roman" pitchFamily="18" charset="0"/>
                <a:cs typeface="Times New Roman" pitchFamily="18" charset="0"/>
              </a:rPr>
              <a:t>КӘСІПОРЫНДА ӨНІМ САПАСЫН БАСҚАРУ.</a:t>
            </a:r>
            <a:endParaRPr lang="ru-RU" sz="3200" b="1" dirty="0" smtClean="0">
              <a:latin typeface="Times New Roman" pitchFamily="18" charset="0"/>
              <a:cs typeface="Times New Roman" pitchFamily="18" charset="0"/>
            </a:endParaRPr>
          </a:p>
        </p:txBody>
      </p:sp>
      <p:sp>
        <p:nvSpPr>
          <p:cNvPr id="7" name="TextBox 6">
            <a:extLst>
              <a:ext uri="{FF2B5EF4-FFF2-40B4-BE49-F238E27FC236}">
                <a16:creationId xmlns="" xmlns:a16="http://schemas.microsoft.com/office/drawing/2014/main" id="{9F02ED1C-794B-4AC0-8DDA-90C1319C4368}"/>
              </a:ext>
            </a:extLst>
          </p:cNvPr>
          <p:cNvSpPr txBox="1"/>
          <p:nvPr/>
        </p:nvSpPr>
        <p:spPr>
          <a:xfrm>
            <a:off x="6035040" y="5566433"/>
            <a:ext cx="4586068" cy="646331"/>
          </a:xfrm>
          <a:prstGeom prst="rect">
            <a:avLst/>
          </a:prstGeom>
          <a:noFill/>
        </p:spPr>
        <p:txBody>
          <a:bodyPr wrap="square" rtlCol="0">
            <a:spAutoFit/>
          </a:bodyPr>
          <a:lstStyle/>
          <a:p>
            <a:r>
              <a:rPr lang="kk-KZ" b="1" dirty="0" smtClean="0">
                <a:latin typeface="Times New Roman" panose="02020603050405020304" pitchFamily="18" charset="0"/>
                <a:cs typeface="Times New Roman" panose="02020603050405020304" pitchFamily="18" charset="0"/>
              </a:rPr>
              <a:t>Бизнес және кәсіпкерлік мектебінің аға</a:t>
            </a:r>
            <a:r>
              <a:rPr lang="en-US" b="1" dirty="0" smtClean="0">
                <a:latin typeface="Times New Roman" panose="02020603050405020304" pitchFamily="18" charset="0"/>
                <a:cs typeface="Times New Roman" panose="02020603050405020304" pitchFamily="18" charset="0"/>
              </a:rPr>
              <a:t>-</a:t>
            </a:r>
            <a:r>
              <a:rPr lang="kk-KZ" b="1" dirty="0" smtClean="0">
                <a:latin typeface="Times New Roman" panose="02020603050405020304" pitchFamily="18" charset="0"/>
                <a:cs typeface="Times New Roman" panose="02020603050405020304" pitchFamily="18" charset="0"/>
              </a:rPr>
              <a:t>оқытушысы: Сырымбек Маржан</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839408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ÐÐ°ÑÑÐ¸Ð½ÐºÐ¸ Ð¿Ð¾ Ð·Ð°Ð¿ÑÐ¾ÑÑ quality">
            <a:extLst>
              <a:ext uri="{FF2B5EF4-FFF2-40B4-BE49-F238E27FC236}">
                <a16:creationId xmlns="" xmlns:a16="http://schemas.microsoft.com/office/drawing/2014/main" id="{5B84F313-CFFD-4EDE-9C03-39D93000E73D}"/>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13121"/>
            <a:ext cx="5817714" cy="4363285"/>
          </a:xfrm>
          <a:prstGeom prst="rect">
            <a:avLst/>
          </a:prstGeom>
          <a:noFill/>
          <a:extLst>
            <a:ext uri="{909E8E84-426E-40DD-AFC4-6F175D3DCCD1}">
              <a14:hiddenFill xmlns="" xmlns:a14="http://schemas.microsoft.com/office/drawing/2010/main">
                <a:solidFill>
                  <a:srgbClr val="FFFFFF"/>
                </a:solidFill>
              </a14:hiddenFill>
            </a:ext>
          </a:extLst>
        </p:spPr>
      </p:pic>
      <p:pic>
        <p:nvPicPr>
          <p:cNvPr id="1032" name="Picture 8" descr="ÐÐ°ÑÑÐ¸Ð½ÐºÐ¸ Ð¿Ð¾ Ð·Ð°Ð¿ÑÐ¾ÑÑ control quality">
            <a:extLst>
              <a:ext uri="{FF2B5EF4-FFF2-40B4-BE49-F238E27FC236}">
                <a16:creationId xmlns="" xmlns:a16="http://schemas.microsoft.com/office/drawing/2014/main" id="{FE4BE36A-2254-4FFE-8815-349618FBAA66}"/>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560856" y="3929654"/>
            <a:ext cx="3252754" cy="2520884"/>
          </a:xfrm>
          <a:prstGeom prst="rect">
            <a:avLst/>
          </a:prstGeom>
          <a:noFill/>
          <a:extLst>
            <a:ext uri="{909E8E84-426E-40DD-AFC4-6F175D3DCCD1}">
              <a14:hiddenFill xmlns="" xmlns:a14="http://schemas.microsoft.com/office/drawing/2010/main">
                <a:solidFill>
                  <a:srgbClr val="FFFFFF"/>
                </a:solidFill>
              </a14:hiddenFill>
            </a:ext>
          </a:extLst>
        </p:spPr>
      </p:pic>
      <p:sp>
        <p:nvSpPr>
          <p:cNvPr id="7" name="Прямоугольник 6">
            <a:extLst>
              <a:ext uri="{FF2B5EF4-FFF2-40B4-BE49-F238E27FC236}">
                <a16:creationId xmlns="" xmlns:a16="http://schemas.microsoft.com/office/drawing/2014/main" id="{639E0FD8-CFD7-42E3-8F3B-63339E8CC28A}"/>
              </a:ext>
            </a:extLst>
          </p:cNvPr>
          <p:cNvSpPr/>
          <p:nvPr/>
        </p:nvSpPr>
        <p:spPr>
          <a:xfrm>
            <a:off x="5817714" y="1490008"/>
            <a:ext cx="6096000" cy="1938992"/>
          </a:xfrm>
          <a:prstGeom prst="rect">
            <a:avLst/>
          </a:prstGeom>
        </p:spPr>
        <p:txBody>
          <a:bodyPr wrap="square">
            <a:spAutoFit/>
          </a:bodyPr>
          <a:lstStyle/>
          <a:p>
            <a:pPr algn="ctr"/>
            <a:r>
              <a:rPr lang="kk-KZ" sz="4000" b="1" dirty="0">
                <a:solidFill>
                  <a:srgbClr val="C00000"/>
                </a:solidFill>
                <a:latin typeface="Times New Roman" panose="02020603050405020304" pitchFamily="18" charset="0"/>
                <a:cs typeface="Times New Roman" panose="02020603050405020304" pitchFamily="18" charset="0"/>
              </a:rPr>
              <a:t>Өнімнің сапасы </a:t>
            </a:r>
            <a:r>
              <a:rPr lang="kk-KZ" sz="4000" dirty="0">
                <a:latin typeface="Times New Roman" panose="02020603050405020304" pitchFamily="18" charset="0"/>
                <a:cs typeface="Times New Roman" panose="02020603050405020304" pitchFamily="18" charset="0"/>
              </a:rPr>
              <a:t>дегеніміз не және оны </a:t>
            </a:r>
            <a:r>
              <a:rPr lang="kk-KZ" sz="4000" b="1" dirty="0">
                <a:solidFill>
                  <a:srgbClr val="C00000"/>
                </a:solidFill>
                <a:latin typeface="Times New Roman" panose="02020603050405020304" pitchFamily="18" charset="0"/>
                <a:cs typeface="Times New Roman" panose="02020603050405020304" pitchFamily="18" charset="0"/>
              </a:rPr>
              <a:t>басқару </a:t>
            </a:r>
            <a:r>
              <a:rPr lang="kk-KZ" sz="4000" dirty="0">
                <a:latin typeface="Times New Roman" panose="02020603050405020304" pitchFamily="18" charset="0"/>
                <a:cs typeface="Times New Roman" panose="02020603050405020304" pitchFamily="18" charset="0"/>
              </a:rPr>
              <a:t>не себепті маңызды?</a:t>
            </a:r>
            <a:endParaRPr lang="ru-RU" sz="4000" dirty="0"/>
          </a:p>
        </p:txBody>
      </p:sp>
    </p:spTree>
    <p:extLst>
      <p:ext uri="{BB962C8B-B14F-4D97-AF65-F5344CB8AC3E}">
        <p14:creationId xmlns="" xmlns:p14="http://schemas.microsoft.com/office/powerpoint/2010/main" val="1318993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D807DD42-2D27-49E0-8C7A-4B0A3903DC4C}"/>
              </a:ext>
            </a:extLst>
          </p:cNvPr>
          <p:cNvSpPr>
            <a:spLocks noGrp="1"/>
          </p:cNvSpPr>
          <p:nvPr>
            <p:ph idx="1"/>
          </p:nvPr>
        </p:nvSpPr>
        <p:spPr>
          <a:xfrm>
            <a:off x="867267" y="1511414"/>
            <a:ext cx="11167620" cy="1162672"/>
          </a:xfrm>
        </p:spPr>
        <p:txBody>
          <a:bodyPr>
            <a:noAutofit/>
          </a:bodyPr>
          <a:lstStyle/>
          <a:p>
            <a:pPr marL="0" indent="0" algn="ctr">
              <a:buNone/>
            </a:pPr>
            <a:r>
              <a:rPr lang="ru-RU" dirty="0">
                <a:latin typeface="Times New Roman" panose="02020603050405020304" pitchFamily="18" charset="0"/>
                <a:cs typeface="Times New Roman" panose="02020603050405020304" pitchFamily="18" charset="0"/>
              </a:rPr>
              <a:t>Өнімнің </a:t>
            </a:r>
            <a:r>
              <a:rPr lang="kk-KZ" b="1" dirty="0">
                <a:latin typeface="Times New Roman" panose="02020603050405020304" pitchFamily="18" charset="0"/>
                <a:cs typeface="Times New Roman" panose="02020603050405020304" pitchFamily="18" charset="0"/>
              </a:rPr>
              <a:t>өндірілген </a:t>
            </a:r>
            <a:r>
              <a:rPr lang="ru-RU" b="1" dirty="0">
                <a:latin typeface="Times New Roman" panose="02020603050405020304" pitchFamily="18" charset="0"/>
                <a:cs typeface="Times New Roman" panose="02020603050405020304" pitchFamily="18" charset="0"/>
              </a:rPr>
              <a:t>мақсатына </a:t>
            </a:r>
            <a:r>
              <a:rPr lang="ru-RU" dirty="0">
                <a:latin typeface="Times New Roman" panose="02020603050405020304" pitchFamily="18" charset="0"/>
                <a:cs typeface="Times New Roman" panose="02020603050405020304" pitchFamily="18" charset="0"/>
              </a:rPr>
              <a:t>сәйкес белгілі бір қажеттіліктерді </a:t>
            </a:r>
            <a:r>
              <a:rPr lang="ru-RU" b="1" dirty="0">
                <a:latin typeface="Times New Roman" panose="02020603050405020304" pitchFamily="18" charset="0"/>
                <a:cs typeface="Times New Roman" panose="02020603050405020304" pitchFamily="18" charset="0"/>
              </a:rPr>
              <a:t>қанағаттандыруға жарамдылығын </a:t>
            </a:r>
            <a:r>
              <a:rPr lang="ru-RU" dirty="0">
                <a:latin typeface="Times New Roman" panose="02020603050405020304" pitchFamily="18" charset="0"/>
                <a:cs typeface="Times New Roman" panose="02020603050405020304" pitchFamily="18" charset="0"/>
              </a:rPr>
              <a:t>негіздейтін </a:t>
            </a:r>
            <a:r>
              <a:rPr lang="ru-RU" b="1" dirty="0">
                <a:latin typeface="Times New Roman" panose="02020603050405020304" pitchFamily="18" charset="0"/>
                <a:cs typeface="Times New Roman" panose="02020603050405020304" pitchFamily="18" charset="0"/>
              </a:rPr>
              <a:t>қасиеттерінің жиынтығы</a:t>
            </a:r>
            <a:r>
              <a:rPr lang="kk-KZ" b="1" dirty="0">
                <a:latin typeface="Times New Roman" panose="02020603050405020304" pitchFamily="18" charset="0"/>
                <a:cs typeface="Times New Roman" panose="02020603050405020304" pitchFamily="18" charset="0"/>
              </a:rPr>
              <a:t>н </a:t>
            </a:r>
            <a:r>
              <a:rPr lang="kk-KZ" dirty="0">
                <a:latin typeface="Times New Roman" panose="02020603050405020304" pitchFamily="18" charset="0"/>
                <a:cs typeface="Times New Roman" panose="02020603050405020304" pitchFamily="18" charset="0"/>
              </a:rPr>
              <a:t>айтады</a:t>
            </a:r>
            <a:r>
              <a:rPr lang="ru-RU" dirty="0">
                <a:latin typeface="Times New Roman" panose="02020603050405020304" pitchFamily="18" charset="0"/>
                <a:cs typeface="Times New Roman" panose="02020603050405020304" pitchFamily="18" charset="0"/>
              </a:rPr>
              <a:t>.</a:t>
            </a:r>
          </a:p>
        </p:txBody>
      </p:sp>
      <p:pic>
        <p:nvPicPr>
          <p:cNvPr id="2054" name="Picture 6" descr="ÐÐ¾ÑÐ¾Ð¶ÐµÐµ Ð¸Ð·Ð¾Ð±ÑÐ°Ð¶ÐµÐ½Ð¸Ðµ">
            <a:extLst>
              <a:ext uri="{FF2B5EF4-FFF2-40B4-BE49-F238E27FC236}">
                <a16:creationId xmlns="" xmlns:a16="http://schemas.microsoft.com/office/drawing/2014/main" id="{7D22BC43-A24E-4AF9-8C56-FD68942E6EB7}"/>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182466" y="4001133"/>
            <a:ext cx="4009534" cy="2856867"/>
          </a:xfrm>
          <a:prstGeom prst="rect">
            <a:avLst/>
          </a:prstGeom>
          <a:noFill/>
          <a:extLst>
            <a:ext uri="{909E8E84-426E-40DD-AFC4-6F175D3DCCD1}">
              <a14:hiddenFill xmlns="" xmlns:a14="http://schemas.microsoft.com/office/drawing/2010/main">
                <a:solidFill>
                  <a:srgbClr val="FFFFFF"/>
                </a:solidFill>
              </a14:hiddenFill>
            </a:ext>
          </a:extLst>
        </p:spPr>
      </p:pic>
      <p:pic>
        <p:nvPicPr>
          <p:cNvPr id="2056" name="Picture 8" descr="ÐÐ°ÑÑÐ¸Ð½ÐºÐ¸ Ð¿Ð¾ Ð·Ð°Ð¿ÑÐ¾ÑÑ quality">
            <a:extLst>
              <a:ext uri="{FF2B5EF4-FFF2-40B4-BE49-F238E27FC236}">
                <a16:creationId xmlns="" xmlns:a16="http://schemas.microsoft.com/office/drawing/2014/main" id="{DFC4FFA4-7DCF-498A-B15E-D83805CBB006}"/>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93889" y="1356235"/>
            <a:ext cx="782425" cy="782425"/>
          </a:xfrm>
          <a:prstGeom prst="rect">
            <a:avLst/>
          </a:prstGeom>
          <a:noFill/>
          <a:extLst>
            <a:ext uri="{909E8E84-426E-40DD-AFC4-6F175D3DCCD1}">
              <a14:hiddenFill xmlns="" xmlns:a14="http://schemas.microsoft.com/office/drawing/2010/main">
                <a:solidFill>
                  <a:srgbClr val="FFFFFF"/>
                </a:solidFill>
              </a14:hiddenFill>
            </a:ext>
          </a:extLst>
        </p:spPr>
      </p:pic>
      <p:pic>
        <p:nvPicPr>
          <p:cNvPr id="2064" name="Picture 16" descr="ÐÐ°ÑÑÐ¸Ð½ÐºÐ¸ Ð¿Ð¾ Ð·Ð°Ð¿ÑÐ¾ÑÑ factory">
            <a:extLst>
              <a:ext uri="{FF2B5EF4-FFF2-40B4-BE49-F238E27FC236}">
                <a16:creationId xmlns="" xmlns:a16="http://schemas.microsoft.com/office/drawing/2014/main" id="{C2DAAB09-D003-4E63-876D-47CF0B152FF4}"/>
              </a:ext>
            </a:extLst>
          </p:cNvPr>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t="15087"/>
          <a:stretch/>
        </p:blipFill>
        <p:spPr bwMode="auto">
          <a:xfrm>
            <a:off x="0" y="2693758"/>
            <a:ext cx="2567723" cy="2180325"/>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Объект 2">
            <a:extLst>
              <a:ext uri="{FF2B5EF4-FFF2-40B4-BE49-F238E27FC236}">
                <a16:creationId xmlns="" xmlns:a16="http://schemas.microsoft.com/office/drawing/2014/main" id="{D1695869-9F56-4322-A88D-9CF81974B87C}"/>
              </a:ext>
            </a:extLst>
          </p:cNvPr>
          <p:cNvSpPr txBox="1">
            <a:spLocks/>
          </p:cNvSpPr>
          <p:nvPr/>
        </p:nvSpPr>
        <p:spPr>
          <a:xfrm>
            <a:off x="1376314" y="3353453"/>
            <a:ext cx="11167620" cy="572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b="1" dirty="0">
                <a:latin typeface="Times New Roman" panose="02020603050405020304" pitchFamily="18" charset="0"/>
                <a:cs typeface="Times New Roman" panose="02020603050405020304" pitchFamily="18" charset="0"/>
              </a:rPr>
              <a:t>Өнімнің сапасы</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кәсіпорын қызметінің маңызды көрсеткіші:</a:t>
            </a:r>
          </a:p>
        </p:txBody>
      </p:sp>
      <p:sp>
        <p:nvSpPr>
          <p:cNvPr id="4" name="Прямоугольник 3">
            <a:extLst>
              <a:ext uri="{FF2B5EF4-FFF2-40B4-BE49-F238E27FC236}">
                <a16:creationId xmlns="" xmlns:a16="http://schemas.microsoft.com/office/drawing/2014/main" id="{71E8BA6E-73D7-4735-8DFE-A3D6FDB7E2CC}"/>
              </a:ext>
            </a:extLst>
          </p:cNvPr>
          <p:cNvSpPr/>
          <p:nvPr/>
        </p:nvSpPr>
        <p:spPr>
          <a:xfrm>
            <a:off x="3989673" y="451048"/>
            <a:ext cx="4411208" cy="769441"/>
          </a:xfrm>
          <a:prstGeom prst="rect">
            <a:avLst/>
          </a:prstGeom>
        </p:spPr>
        <p:txBody>
          <a:bodyPr wrap="square">
            <a:spAutoFit/>
          </a:bodyPr>
          <a:lstStyle/>
          <a:p>
            <a:pPr algn="ctr"/>
            <a:r>
              <a:rPr lang="kk-KZ" sz="4400" b="1" dirty="0">
                <a:latin typeface="Times New Roman" panose="02020603050405020304" pitchFamily="18" charset="0"/>
                <a:cs typeface="Times New Roman" panose="02020603050405020304" pitchFamily="18" charset="0"/>
              </a:rPr>
              <a:t>Өнімнің сапасы </a:t>
            </a:r>
            <a:endParaRPr lang="ru-RU" sz="4400" dirty="0"/>
          </a:p>
        </p:txBody>
      </p:sp>
      <p:sp>
        <p:nvSpPr>
          <p:cNvPr id="5" name="Прямоугольник: скругленные углы 4">
            <a:extLst>
              <a:ext uri="{FF2B5EF4-FFF2-40B4-BE49-F238E27FC236}">
                <a16:creationId xmlns="" xmlns:a16="http://schemas.microsoft.com/office/drawing/2014/main" id="{C90E955D-3C5B-47C0-99E6-A05FD097E6B4}"/>
              </a:ext>
            </a:extLst>
          </p:cNvPr>
          <p:cNvSpPr/>
          <p:nvPr/>
        </p:nvSpPr>
        <p:spPr>
          <a:xfrm>
            <a:off x="4763568" y="3997370"/>
            <a:ext cx="4580811" cy="560301"/>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Кәсіпорынның нарық жағдайында өміршеңдігін анықтайды.</a:t>
            </a:r>
          </a:p>
        </p:txBody>
      </p:sp>
      <p:pic>
        <p:nvPicPr>
          <p:cNvPr id="18" name="Picture 8" descr="ÐÐ°ÑÑÐ¸Ð½ÐºÐ¸ Ð¿Ð¾ Ð·Ð°Ð¿ÑÐ¾ÑÑ control quality">
            <a:extLst>
              <a:ext uri="{FF2B5EF4-FFF2-40B4-BE49-F238E27FC236}">
                <a16:creationId xmlns="" xmlns:a16="http://schemas.microsoft.com/office/drawing/2014/main" id="{B483EA5E-9CE5-4845-9468-1382B33AB1EA}"/>
              </a:ext>
            </a:extLst>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937271" y="3977790"/>
            <a:ext cx="722969" cy="560301"/>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8" descr="ÐÐ°ÑÑÐ¸Ð½ÐºÐ¸ Ð¿Ð¾ Ð·Ð°Ð¿ÑÐ¾ÑÑ control quality">
            <a:extLst>
              <a:ext uri="{FF2B5EF4-FFF2-40B4-BE49-F238E27FC236}">
                <a16:creationId xmlns="" xmlns:a16="http://schemas.microsoft.com/office/drawing/2014/main" id="{7EA2FFB7-A648-48BD-98FC-0399BD60A873}"/>
              </a:ext>
            </a:extLst>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942676" y="4601610"/>
            <a:ext cx="722969" cy="560301"/>
          </a:xfrm>
          <a:prstGeom prst="rect">
            <a:avLst/>
          </a:prstGeom>
          <a:noFill/>
          <a:extLst>
            <a:ext uri="{909E8E84-426E-40DD-AFC4-6F175D3DCCD1}">
              <a14:hiddenFill xmlns="" xmlns:a14="http://schemas.microsoft.com/office/drawing/2010/main">
                <a:solidFill>
                  <a:srgbClr val="FFFFFF"/>
                </a:solidFill>
              </a14:hiddenFill>
            </a:ext>
          </a:extLst>
        </p:spPr>
      </p:pic>
      <p:pic>
        <p:nvPicPr>
          <p:cNvPr id="20" name="Picture 8" descr="ÐÐ°ÑÑÐ¸Ð½ÐºÐ¸ Ð¿Ð¾ Ð·Ð°Ð¿ÑÐ¾ÑÑ control quality">
            <a:extLst>
              <a:ext uri="{FF2B5EF4-FFF2-40B4-BE49-F238E27FC236}">
                <a16:creationId xmlns="" xmlns:a16="http://schemas.microsoft.com/office/drawing/2014/main" id="{8B8B72FB-56BA-4EA7-82A1-A6E7230A089A}"/>
              </a:ext>
            </a:extLst>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730186" y="5305354"/>
            <a:ext cx="722969" cy="560301"/>
          </a:xfrm>
          <a:prstGeom prst="rect">
            <a:avLst/>
          </a:prstGeom>
          <a:noFill/>
          <a:extLst>
            <a:ext uri="{909E8E84-426E-40DD-AFC4-6F175D3DCCD1}">
              <a14:hiddenFill xmlns="" xmlns:a14="http://schemas.microsoft.com/office/drawing/2010/main">
                <a:solidFill>
                  <a:srgbClr val="FFFFFF"/>
                </a:solidFill>
              </a14:hiddenFill>
            </a:ext>
          </a:extLst>
        </p:spPr>
      </p:pic>
      <p:pic>
        <p:nvPicPr>
          <p:cNvPr id="21" name="Picture 8" descr="ÐÐ°ÑÑÐ¸Ð½ÐºÐ¸ Ð¿Ð¾ Ð·Ð°Ð¿ÑÐ¾ÑÑ control quality">
            <a:extLst>
              <a:ext uri="{FF2B5EF4-FFF2-40B4-BE49-F238E27FC236}">
                <a16:creationId xmlns="" xmlns:a16="http://schemas.microsoft.com/office/drawing/2014/main" id="{EE345847-640D-4FAC-A50B-12004C106601}"/>
              </a:ext>
            </a:extLst>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98821" y="6022366"/>
            <a:ext cx="722969" cy="560301"/>
          </a:xfrm>
          <a:prstGeom prst="rect">
            <a:avLst/>
          </a:prstGeom>
          <a:noFill/>
          <a:extLst>
            <a:ext uri="{909E8E84-426E-40DD-AFC4-6F175D3DCCD1}">
              <a14:hiddenFill xmlns="" xmlns:a14="http://schemas.microsoft.com/office/drawing/2010/main">
                <a:solidFill>
                  <a:srgbClr val="FFFFFF"/>
                </a:solidFill>
              </a14:hiddenFill>
            </a:ext>
          </a:extLst>
        </p:spPr>
      </p:pic>
      <p:sp>
        <p:nvSpPr>
          <p:cNvPr id="22" name="Прямоугольник: скругленные углы 21">
            <a:extLst>
              <a:ext uri="{FF2B5EF4-FFF2-40B4-BE49-F238E27FC236}">
                <a16:creationId xmlns="" xmlns:a16="http://schemas.microsoft.com/office/drawing/2014/main" id="{67574F5B-3FA9-4BB5-B57A-2C49F1EF075B}"/>
              </a:ext>
            </a:extLst>
          </p:cNvPr>
          <p:cNvSpPr/>
          <p:nvPr/>
        </p:nvSpPr>
        <p:spPr>
          <a:xfrm>
            <a:off x="3766808" y="4621190"/>
            <a:ext cx="4580811" cy="560301"/>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Өндіріс тиімділігінің өсуін.</a:t>
            </a:r>
          </a:p>
        </p:txBody>
      </p:sp>
      <p:sp>
        <p:nvSpPr>
          <p:cNvPr id="23" name="Прямоугольник: скругленные углы 22">
            <a:extLst>
              <a:ext uri="{FF2B5EF4-FFF2-40B4-BE49-F238E27FC236}">
                <a16:creationId xmlns="" xmlns:a16="http://schemas.microsoft.com/office/drawing/2014/main" id="{CFB9E5F9-B445-4481-B82E-BBE4C83F14BB}"/>
              </a:ext>
            </a:extLst>
          </p:cNvPr>
          <p:cNvSpPr/>
          <p:nvPr/>
        </p:nvSpPr>
        <p:spPr>
          <a:xfrm>
            <a:off x="2567724" y="5245010"/>
            <a:ext cx="4662635" cy="65616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Кәсіпорында қолданылатын ресурстардың барлық түрлерін үнемдеуін.</a:t>
            </a:r>
          </a:p>
        </p:txBody>
      </p:sp>
      <p:sp>
        <p:nvSpPr>
          <p:cNvPr id="24" name="Прямоугольник: скругленные углы 23">
            <a:extLst>
              <a:ext uri="{FF2B5EF4-FFF2-40B4-BE49-F238E27FC236}">
                <a16:creationId xmlns="" xmlns:a16="http://schemas.microsoft.com/office/drawing/2014/main" id="{1521A74B-3CF1-467B-8F00-1D4099339454}"/>
              </a:ext>
            </a:extLst>
          </p:cNvPr>
          <p:cNvSpPr/>
          <p:nvPr/>
        </p:nvSpPr>
        <p:spPr>
          <a:xfrm>
            <a:off x="1121790" y="5984278"/>
            <a:ext cx="4662635" cy="65616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Ғылыми Техникалық Прогресстің темпін.</a:t>
            </a:r>
          </a:p>
        </p:txBody>
      </p:sp>
    </p:spTree>
    <p:extLst>
      <p:ext uri="{BB962C8B-B14F-4D97-AF65-F5344CB8AC3E}">
        <p14:creationId xmlns="" xmlns:p14="http://schemas.microsoft.com/office/powerpoint/2010/main" val="3003829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FF49CB13-74EE-47CE-BAAE-78E5D88E2836}"/>
              </a:ext>
            </a:extLst>
          </p:cNvPr>
          <p:cNvSpPr txBox="1"/>
          <p:nvPr/>
        </p:nvSpPr>
        <p:spPr>
          <a:xfrm>
            <a:off x="3767579" y="4641681"/>
            <a:ext cx="4656842" cy="923330"/>
          </a:xfrm>
          <a:prstGeom prst="rect">
            <a:avLst/>
          </a:prstGeom>
          <a:noFill/>
        </p:spPr>
        <p:txBody>
          <a:bodyPr wrap="square" rtlCol="0">
            <a:spAutoFit/>
          </a:bodyPr>
          <a:lstStyle/>
          <a:p>
            <a:pPr algn="ctr"/>
            <a:r>
              <a:rPr lang="kk-KZ" sz="5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көрсеткіштері</a:t>
            </a:r>
            <a:endParaRPr lang="ru-RU" sz="5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102" name="Picture 6" descr="ÐÐ°ÑÑÐ¸Ð½ÐºÐ¸ Ð¿Ð¾ Ð·Ð°Ð¿ÑÐ¾ÑÑ quality">
            <a:extLst>
              <a:ext uri="{FF2B5EF4-FFF2-40B4-BE49-F238E27FC236}">
                <a16:creationId xmlns="" xmlns:a16="http://schemas.microsoft.com/office/drawing/2014/main" id="{1D48BAA3-0058-4D38-A884-4D90FCD83839}"/>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57265"/>
            <a:ext cx="12192000" cy="469423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267737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скругленные углы 18">
            <a:extLst>
              <a:ext uri="{FF2B5EF4-FFF2-40B4-BE49-F238E27FC236}">
                <a16:creationId xmlns="" xmlns:a16="http://schemas.microsoft.com/office/drawing/2014/main" id="{C917FED7-2E63-46B6-8EC6-DCCCB7C55F2B}"/>
              </a:ext>
            </a:extLst>
          </p:cNvPr>
          <p:cNvSpPr/>
          <p:nvPr/>
        </p:nvSpPr>
        <p:spPr>
          <a:xfrm>
            <a:off x="134113" y="3721750"/>
            <a:ext cx="6029399" cy="1544410"/>
          </a:xfrm>
          <a:prstGeom prst="roundRect">
            <a:avLst/>
          </a:prstGeom>
          <a:solidFill>
            <a:schemeClr val="bg1"/>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8" name="Прямоугольник: скругленные углы 17">
            <a:extLst>
              <a:ext uri="{FF2B5EF4-FFF2-40B4-BE49-F238E27FC236}">
                <a16:creationId xmlns="" xmlns:a16="http://schemas.microsoft.com/office/drawing/2014/main" id="{8CE299FA-9E94-459A-9963-06C84ED6B760}"/>
              </a:ext>
            </a:extLst>
          </p:cNvPr>
          <p:cNvSpPr/>
          <p:nvPr/>
        </p:nvSpPr>
        <p:spPr>
          <a:xfrm>
            <a:off x="8245690" y="240724"/>
            <a:ext cx="3721721" cy="4453824"/>
          </a:xfrm>
          <a:prstGeom prst="roundRect">
            <a:avLst/>
          </a:prstGeom>
          <a:solidFill>
            <a:schemeClr val="bg1"/>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 name="Прямоугольник: скругленные углы 16">
            <a:extLst>
              <a:ext uri="{FF2B5EF4-FFF2-40B4-BE49-F238E27FC236}">
                <a16:creationId xmlns="" xmlns:a16="http://schemas.microsoft.com/office/drawing/2014/main" id="{F03A8ACE-6DBB-4D02-BF94-61D4CFC219CD}"/>
              </a:ext>
            </a:extLst>
          </p:cNvPr>
          <p:cNvSpPr/>
          <p:nvPr/>
        </p:nvSpPr>
        <p:spPr>
          <a:xfrm>
            <a:off x="4198280" y="240724"/>
            <a:ext cx="3989147" cy="3266047"/>
          </a:xfrm>
          <a:prstGeom prst="roundRect">
            <a:avLst/>
          </a:prstGeom>
          <a:solidFill>
            <a:schemeClr val="bg1"/>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Прямоугольник: скругленные углы 3">
            <a:extLst>
              <a:ext uri="{FF2B5EF4-FFF2-40B4-BE49-F238E27FC236}">
                <a16:creationId xmlns="" xmlns:a16="http://schemas.microsoft.com/office/drawing/2014/main" id="{CBFB3969-4307-484C-A1BA-9510727D9A7C}"/>
              </a:ext>
            </a:extLst>
          </p:cNvPr>
          <p:cNvSpPr/>
          <p:nvPr/>
        </p:nvSpPr>
        <p:spPr>
          <a:xfrm>
            <a:off x="134113" y="240724"/>
            <a:ext cx="3989147" cy="3401970"/>
          </a:xfrm>
          <a:prstGeom prst="roundRect">
            <a:avLst/>
          </a:prstGeom>
          <a:solidFill>
            <a:schemeClr val="bg1"/>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скругленные углы 4">
            <a:extLst>
              <a:ext uri="{FF2B5EF4-FFF2-40B4-BE49-F238E27FC236}">
                <a16:creationId xmlns="" xmlns:a16="http://schemas.microsoft.com/office/drawing/2014/main" id="{5796FDC2-E13E-4637-84C3-1D3F1518426F}"/>
              </a:ext>
            </a:extLst>
          </p:cNvPr>
          <p:cNvSpPr/>
          <p:nvPr/>
        </p:nvSpPr>
        <p:spPr>
          <a:xfrm>
            <a:off x="4586380" y="1718371"/>
            <a:ext cx="3382577" cy="1705554"/>
          </a:xfrm>
          <a:prstGeom prst="round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Тағайындау көрсеткіші</a:t>
            </a:r>
            <a:r>
              <a:rPr lang="ru-RU" dirty="0">
                <a:solidFill>
                  <a:schemeClr val="tx1"/>
                </a:solidFill>
                <a:latin typeface="Times New Roman" panose="02020603050405020304" pitchFamily="18" charset="0"/>
                <a:cs typeface="Times New Roman" panose="02020603050405020304" pitchFamily="18" charset="0"/>
              </a:rPr>
              <a:t>-өнімді мақсаты бойынша пайдаланудан пайдалы әсерді сипаттайды және өнімді қолдану саласын</a:t>
            </a:r>
            <a:r>
              <a:rPr lang="ru-RU" b="1" dirty="0">
                <a:solidFill>
                  <a:schemeClr val="tx1"/>
                </a:solidFill>
                <a:latin typeface="Times New Roman" panose="02020603050405020304" pitchFamily="18" charset="0"/>
                <a:cs typeface="Times New Roman" panose="02020603050405020304" pitchFamily="18" charset="0"/>
              </a:rPr>
              <a:t>.</a:t>
            </a:r>
          </a:p>
        </p:txBody>
      </p:sp>
      <p:sp>
        <p:nvSpPr>
          <p:cNvPr id="6" name="Прямоугольник: скругленные углы 5">
            <a:extLst>
              <a:ext uri="{FF2B5EF4-FFF2-40B4-BE49-F238E27FC236}">
                <a16:creationId xmlns="" xmlns:a16="http://schemas.microsoft.com/office/drawing/2014/main" id="{F889C2E9-083E-47F0-AF6D-CEE3C547C186}"/>
              </a:ext>
            </a:extLst>
          </p:cNvPr>
          <p:cNvSpPr/>
          <p:nvPr/>
        </p:nvSpPr>
        <p:spPr>
          <a:xfrm>
            <a:off x="224589" y="455703"/>
            <a:ext cx="3791230" cy="1974422"/>
          </a:xfrm>
          <a:prstGeom prst="round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Сенімділік көрсеткіші – </a:t>
            </a:r>
            <a:r>
              <a:rPr lang="ru-RU" dirty="0">
                <a:solidFill>
                  <a:schemeClr val="tx1"/>
                </a:solidFill>
                <a:latin typeface="Times New Roman" panose="02020603050405020304" pitchFamily="18" charset="0"/>
                <a:cs typeface="Times New Roman" panose="02020603050405020304" pitchFamily="18" charset="0"/>
              </a:rPr>
              <a:t>тоқтаусыз</a:t>
            </a:r>
            <a:r>
              <a:rPr lang="en-US" dirty="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жұмыс істеуі</a:t>
            </a:r>
            <a:r>
              <a:rPr lang="ru-RU" dirty="0">
                <a:solidFill>
                  <a:schemeClr val="tx1"/>
                </a:solidFill>
                <a:latin typeface="Times New Roman" panose="02020603050405020304" pitchFamily="18" charset="0"/>
                <a:cs typeface="Times New Roman" panose="02020603050405020304" pitchFamily="18" charset="0"/>
              </a:rPr>
              <a:t>, ұзақ мерзімге жарамдылығы, жөндеуге жарамдылық. Тұрмыстық электр құралдарының істен шығуы, автомобильдің тежегіш жүйесі, рульдік басқару.</a:t>
            </a:r>
          </a:p>
        </p:txBody>
      </p:sp>
      <p:sp>
        <p:nvSpPr>
          <p:cNvPr id="8" name="Прямоугольник: скругленные углы 7">
            <a:extLst>
              <a:ext uri="{FF2B5EF4-FFF2-40B4-BE49-F238E27FC236}">
                <a16:creationId xmlns="" xmlns:a16="http://schemas.microsoft.com/office/drawing/2014/main" id="{D4B037BE-9AB9-4D70-933B-2579885A2ACC}"/>
              </a:ext>
            </a:extLst>
          </p:cNvPr>
          <p:cNvSpPr/>
          <p:nvPr/>
        </p:nvSpPr>
        <p:spPr>
          <a:xfrm>
            <a:off x="8337863" y="406309"/>
            <a:ext cx="3564684" cy="2224039"/>
          </a:xfrm>
          <a:prstGeom prst="round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Технологиялық көрсеткіш</a:t>
            </a:r>
            <a:r>
              <a:rPr lang="ru-RU" dirty="0">
                <a:solidFill>
                  <a:schemeClr val="tx1"/>
                </a:solidFill>
                <a:latin typeface="Times New Roman" panose="02020603050405020304" pitchFamily="18" charset="0"/>
                <a:cs typeface="Times New Roman" panose="02020603050405020304" pitchFamily="18" charset="0"/>
              </a:rPr>
              <a:t>-өнімді жөндеу және дайындау кезінде жоғары еңбек өнімділігін қамтамасыз ету үшін конструкторлық-технологиялық шешімдердің тиімділігін сипаттайды</a:t>
            </a:r>
            <a:r>
              <a:rPr lang="en-US" dirty="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pic>
        <p:nvPicPr>
          <p:cNvPr id="3082" name="Picture 10" descr="ÐÐ°ÑÑÐ¸Ð½ÐºÐ¸ Ð¿Ð¾ Ð·Ð°Ð¿ÑÐ¾ÑÑ factory technologies">
            <a:extLst>
              <a:ext uri="{FF2B5EF4-FFF2-40B4-BE49-F238E27FC236}">
                <a16:creationId xmlns="" xmlns:a16="http://schemas.microsoft.com/office/drawing/2014/main" id="{79F13016-32AC-491E-AD67-FF867795D4A2}"/>
              </a:ext>
            </a:extLst>
          </p:cNvPr>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7985" t="9122" r="7275" b="9303"/>
          <a:stretch/>
        </p:blipFill>
        <p:spPr bwMode="auto">
          <a:xfrm>
            <a:off x="8864962" y="2486687"/>
            <a:ext cx="2483176" cy="1914114"/>
          </a:xfrm>
          <a:prstGeom prst="rect">
            <a:avLst/>
          </a:prstGeom>
          <a:noFill/>
          <a:extLst>
            <a:ext uri="{909E8E84-426E-40DD-AFC4-6F175D3DCCD1}">
              <a14:hiddenFill xmlns="" xmlns:a14="http://schemas.microsoft.com/office/drawing/2010/main">
                <a:solidFill>
                  <a:srgbClr val="FFFFFF"/>
                </a:solidFill>
              </a14:hiddenFill>
            </a:ext>
          </a:extLst>
        </p:spPr>
      </p:pic>
      <p:pic>
        <p:nvPicPr>
          <p:cNvPr id="3084" name="Picture 12" descr="ÐÐ°ÑÑÐ¸Ð½ÐºÐ¸ Ð¿Ð¾ Ð·Ð°Ð¿ÑÐ¾ÑÑ effective">
            <a:extLst>
              <a:ext uri="{FF2B5EF4-FFF2-40B4-BE49-F238E27FC236}">
                <a16:creationId xmlns="" xmlns:a16="http://schemas.microsoft.com/office/drawing/2014/main" id="{454EEFB7-795E-41D7-99D2-A3238CDD4255}"/>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54424" y="584020"/>
            <a:ext cx="1783193" cy="1307675"/>
          </a:xfrm>
          <a:prstGeom prst="rect">
            <a:avLst/>
          </a:prstGeom>
          <a:noFill/>
          <a:extLst>
            <a:ext uri="{909E8E84-426E-40DD-AFC4-6F175D3DCCD1}">
              <a14:hiddenFill xmlns="" xmlns:a14="http://schemas.microsoft.com/office/drawing/2010/main">
                <a:solidFill>
                  <a:srgbClr val="FFFFFF"/>
                </a:solidFill>
              </a14:hiddenFill>
            </a:ext>
          </a:extLst>
        </p:spPr>
      </p:pic>
      <p:pic>
        <p:nvPicPr>
          <p:cNvPr id="3086" name="Picture 14" descr="ÐÐ¾ÑÐ¾Ð¶ÐµÐµ Ð¸Ð·Ð¾Ð±ÑÐ°Ð¶ÐµÐ½Ð¸Ðµ">
            <a:extLst>
              <a:ext uri="{FF2B5EF4-FFF2-40B4-BE49-F238E27FC236}">
                <a16:creationId xmlns="" xmlns:a16="http://schemas.microsoft.com/office/drawing/2014/main" id="{50123E9C-9586-4E2D-BE3C-E9709C23A579}"/>
              </a:ext>
            </a:extLst>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073465" y="2326431"/>
            <a:ext cx="2106020" cy="1316263"/>
          </a:xfrm>
          <a:prstGeom prst="rect">
            <a:avLst/>
          </a:prstGeom>
          <a:noFill/>
          <a:extLst>
            <a:ext uri="{909E8E84-426E-40DD-AFC4-6F175D3DCCD1}">
              <a14:hiddenFill xmlns="" xmlns:a14="http://schemas.microsoft.com/office/drawing/2010/main">
                <a:solidFill>
                  <a:srgbClr val="FFFFFF"/>
                </a:solidFill>
              </a14:hiddenFill>
            </a:ext>
          </a:extLst>
        </p:spPr>
      </p:pic>
      <p:pic>
        <p:nvPicPr>
          <p:cNvPr id="3088" name="Picture 16" descr="https://www.aiim.org/~/media/AIIM_Real_Images/Icons/Icon-Standard.jpg">
            <a:extLst>
              <a:ext uri="{FF2B5EF4-FFF2-40B4-BE49-F238E27FC236}">
                <a16:creationId xmlns="" xmlns:a16="http://schemas.microsoft.com/office/drawing/2014/main" id="{D992968E-E210-4820-A60A-7343E24E7357}"/>
              </a:ext>
            </a:extLst>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62765" y="3738083"/>
            <a:ext cx="1504009" cy="1504009"/>
          </a:xfrm>
          <a:prstGeom prst="rect">
            <a:avLst/>
          </a:prstGeom>
          <a:noFill/>
          <a:extLst>
            <a:ext uri="{909E8E84-426E-40DD-AFC4-6F175D3DCCD1}">
              <a14:hiddenFill xmlns="" xmlns:a14="http://schemas.microsoft.com/office/drawing/2010/main">
                <a:solidFill>
                  <a:srgbClr val="FFFFFF"/>
                </a:solidFill>
              </a14:hiddenFill>
            </a:ext>
          </a:extLst>
        </p:spPr>
      </p:pic>
      <p:sp>
        <p:nvSpPr>
          <p:cNvPr id="15" name="Прямоугольник: скругленные углы 14">
            <a:extLst>
              <a:ext uri="{FF2B5EF4-FFF2-40B4-BE49-F238E27FC236}">
                <a16:creationId xmlns="" xmlns:a16="http://schemas.microsoft.com/office/drawing/2014/main" id="{3C325BD7-434A-4247-9F9A-41D0A26F1DEB}"/>
              </a:ext>
            </a:extLst>
          </p:cNvPr>
          <p:cNvSpPr/>
          <p:nvPr/>
        </p:nvSpPr>
        <p:spPr>
          <a:xfrm>
            <a:off x="1589897" y="3874132"/>
            <a:ext cx="4443558" cy="1317079"/>
          </a:xfrm>
          <a:prstGeom prst="round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Стандарттау көрсеткіші</a:t>
            </a:r>
            <a:r>
              <a:rPr lang="ru-RU" dirty="0">
                <a:solidFill>
                  <a:schemeClr val="tx1"/>
                </a:solidFill>
                <a:latin typeface="Times New Roman" panose="02020603050405020304" pitchFamily="18" charset="0"/>
                <a:cs typeface="Times New Roman" panose="02020603050405020304" pitchFamily="18" charset="0"/>
              </a:rPr>
              <a:t>-өнімнің стандарттармен, біріздендірілген МЕМСТ-мен қанықтығы</a:t>
            </a:r>
            <a:r>
              <a:rPr lang="ru-RU" b="1" dirty="0">
                <a:solidFill>
                  <a:schemeClr val="tx1"/>
                </a:solidFill>
                <a:latin typeface="Times New Roman" panose="02020603050405020304" pitchFamily="18" charset="0"/>
                <a:cs typeface="Times New Roman" panose="02020603050405020304" pitchFamily="18" charset="0"/>
              </a:rPr>
              <a:t>.</a:t>
            </a:r>
          </a:p>
        </p:txBody>
      </p:sp>
      <p:sp>
        <p:nvSpPr>
          <p:cNvPr id="20" name="Прямоугольник: скругленные углы 19">
            <a:extLst>
              <a:ext uri="{FF2B5EF4-FFF2-40B4-BE49-F238E27FC236}">
                <a16:creationId xmlns="" xmlns:a16="http://schemas.microsoft.com/office/drawing/2014/main" id="{87EBC1EB-975E-45E8-AD2C-40EC41AC1BBA}"/>
              </a:ext>
            </a:extLst>
          </p:cNvPr>
          <p:cNvSpPr/>
          <p:nvPr/>
        </p:nvSpPr>
        <p:spPr>
          <a:xfrm>
            <a:off x="6212264" y="4807569"/>
            <a:ext cx="5913135" cy="1544410"/>
          </a:xfrm>
          <a:prstGeom prst="roundRect">
            <a:avLst/>
          </a:prstGeom>
          <a:solidFill>
            <a:schemeClr val="bg1"/>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Тасымалдау көрсеткіші - тасымалдауға арналған өнімнің бейімделуінен көрінеді.</a:t>
            </a:r>
          </a:p>
        </p:txBody>
      </p:sp>
      <p:sp>
        <p:nvSpPr>
          <p:cNvPr id="21" name="Прямоугольник: скругленные углы 20">
            <a:extLst>
              <a:ext uri="{FF2B5EF4-FFF2-40B4-BE49-F238E27FC236}">
                <a16:creationId xmlns="" xmlns:a16="http://schemas.microsoft.com/office/drawing/2014/main" id="{672BDF30-4D64-496C-AB50-7544657521EC}"/>
              </a:ext>
            </a:extLst>
          </p:cNvPr>
          <p:cNvSpPr/>
          <p:nvPr/>
        </p:nvSpPr>
        <p:spPr>
          <a:xfrm>
            <a:off x="7523853" y="4921235"/>
            <a:ext cx="4443558" cy="1317079"/>
          </a:xfrm>
          <a:prstGeom prst="round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Тасымалдау көрсеткіші – </a:t>
            </a:r>
            <a:r>
              <a:rPr lang="ru-RU" dirty="0">
                <a:solidFill>
                  <a:schemeClr val="tx1"/>
                </a:solidFill>
                <a:latin typeface="Times New Roman" panose="02020603050405020304" pitchFamily="18" charset="0"/>
                <a:cs typeface="Times New Roman" panose="02020603050405020304" pitchFamily="18" charset="0"/>
              </a:rPr>
              <a:t>өнімнің тасымалдауға бейімділігінен көрінеді</a:t>
            </a:r>
            <a:r>
              <a:rPr lang="ru-RU" b="1" dirty="0">
                <a:solidFill>
                  <a:schemeClr val="tx1"/>
                </a:solidFill>
                <a:latin typeface="Times New Roman" panose="02020603050405020304" pitchFamily="18" charset="0"/>
                <a:cs typeface="Times New Roman" panose="02020603050405020304" pitchFamily="18" charset="0"/>
              </a:rPr>
              <a:t>.</a:t>
            </a:r>
          </a:p>
        </p:txBody>
      </p:sp>
      <p:pic>
        <p:nvPicPr>
          <p:cNvPr id="3092" name="Picture 20" descr="ÐÐ¾ÑÐ¾Ð¶ÐµÐµ Ð¸Ð·Ð¾Ð±ÑÐ°Ð¶ÐµÐ½Ð¸Ðµ">
            <a:extLst>
              <a:ext uri="{FF2B5EF4-FFF2-40B4-BE49-F238E27FC236}">
                <a16:creationId xmlns="" xmlns:a16="http://schemas.microsoft.com/office/drawing/2014/main" id="{31B8B9CE-8915-4F45-A718-7CEE6ACD7E6A}"/>
              </a:ext>
            </a:extLst>
          </p:cNvPr>
          <p:cNvPicPr>
            <a:picLocks noChangeAspect="1" noChangeArrowheads="1"/>
          </p:cNvPicPr>
          <p:nvPr/>
        </p:nvPicPr>
        <p:blipFill rotWithShape="1">
          <a:blip r:embed="rId6" cstate="print">
            <a:extLst>
              <a:ext uri="{28A0092B-C50C-407E-A947-70E740481C1C}">
                <a14:useLocalDpi xmlns="" xmlns:a14="http://schemas.microsoft.com/office/drawing/2010/main" val="0"/>
              </a:ext>
            </a:extLst>
          </a:blip>
          <a:srcRect l="10912" t="13499" r="14411" b="10270"/>
          <a:stretch/>
        </p:blipFill>
        <p:spPr bwMode="auto">
          <a:xfrm>
            <a:off x="6405285" y="4882924"/>
            <a:ext cx="1135127" cy="1244500"/>
          </a:xfrm>
          <a:prstGeom prst="rect">
            <a:avLst/>
          </a:prstGeom>
          <a:noFill/>
          <a:extLst>
            <a:ext uri="{909E8E84-426E-40DD-AFC4-6F175D3DCCD1}">
              <a14:hiddenFill xmlns="" xmlns:a14="http://schemas.microsoft.com/office/drawing/2010/main">
                <a:solidFill>
                  <a:srgbClr val="FFFFFF"/>
                </a:solidFill>
              </a14:hiddenFill>
            </a:ext>
          </a:extLst>
        </p:spPr>
      </p:pic>
      <p:sp>
        <p:nvSpPr>
          <p:cNvPr id="24" name="Прямоугольник: скругленные углы 23">
            <a:extLst>
              <a:ext uri="{FF2B5EF4-FFF2-40B4-BE49-F238E27FC236}">
                <a16:creationId xmlns="" xmlns:a16="http://schemas.microsoft.com/office/drawing/2014/main" id="{447A44D1-CB9A-447C-9323-A0C5AEB88103}"/>
              </a:ext>
            </a:extLst>
          </p:cNvPr>
          <p:cNvSpPr/>
          <p:nvPr/>
        </p:nvSpPr>
        <p:spPr>
          <a:xfrm>
            <a:off x="158489" y="5294653"/>
            <a:ext cx="6029399" cy="1445512"/>
          </a:xfrm>
          <a:prstGeom prst="roundRect">
            <a:avLst/>
          </a:prstGeom>
          <a:solidFill>
            <a:schemeClr val="bg1"/>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096" name="Picture 24" descr="ÐÐ¾ÑÐ¾Ð¶ÐµÐµ Ð¸Ð·Ð¾Ð±ÑÐ°Ð¶ÐµÐ½Ð¸Ðµ">
            <a:extLst>
              <a:ext uri="{FF2B5EF4-FFF2-40B4-BE49-F238E27FC236}">
                <a16:creationId xmlns="" xmlns:a16="http://schemas.microsoft.com/office/drawing/2014/main" id="{4F5462D7-AC77-4001-8E0B-300AFD667CAD}"/>
              </a:ext>
            </a:extLst>
          </p:cNvP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37121" y="5395195"/>
            <a:ext cx="716644" cy="1257700"/>
          </a:xfrm>
          <a:prstGeom prst="rect">
            <a:avLst/>
          </a:prstGeom>
          <a:noFill/>
          <a:extLst>
            <a:ext uri="{909E8E84-426E-40DD-AFC4-6F175D3DCCD1}">
              <a14:hiddenFill xmlns="" xmlns:a14="http://schemas.microsoft.com/office/drawing/2010/main">
                <a:solidFill>
                  <a:srgbClr val="FFFFFF"/>
                </a:solidFill>
              </a14:hiddenFill>
            </a:ext>
          </a:extLst>
        </p:spPr>
      </p:pic>
      <p:sp>
        <p:nvSpPr>
          <p:cNvPr id="27" name="Прямоугольник: скругленные углы 26">
            <a:extLst>
              <a:ext uri="{FF2B5EF4-FFF2-40B4-BE49-F238E27FC236}">
                <a16:creationId xmlns="" xmlns:a16="http://schemas.microsoft.com/office/drawing/2014/main" id="{5CDBB952-7A02-44C3-B855-349ECCE7E85B}"/>
              </a:ext>
            </a:extLst>
          </p:cNvPr>
          <p:cNvSpPr/>
          <p:nvPr/>
        </p:nvSpPr>
        <p:spPr>
          <a:xfrm>
            <a:off x="1402442" y="5344709"/>
            <a:ext cx="4761069" cy="1317079"/>
          </a:xfrm>
          <a:prstGeom prst="round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Қауіпсіздік көрсеткіші-</a:t>
            </a:r>
            <a:r>
              <a:rPr lang="ru-RU" dirty="0">
                <a:solidFill>
                  <a:schemeClr val="tx1"/>
                </a:solidFill>
                <a:latin typeface="Times New Roman" panose="02020603050405020304" pitchFamily="18" charset="0"/>
                <a:cs typeface="Times New Roman" panose="02020603050405020304" pitchFamily="18" charset="0"/>
              </a:rPr>
              <a:t>өнімді монтаждау, қызмет көрсету, жөндеу, сақтау, тасымалдау, пайдалану кезінде қауіпсіздікті қамтамасыз ету..</a:t>
            </a:r>
          </a:p>
        </p:txBody>
      </p:sp>
    </p:spTree>
    <p:extLst>
      <p:ext uri="{BB962C8B-B14F-4D97-AF65-F5344CB8AC3E}">
        <p14:creationId xmlns="" xmlns:p14="http://schemas.microsoft.com/office/powerpoint/2010/main" val="1524625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 xmlns:a16="http://schemas.microsoft.com/office/drawing/2014/main" id="{C0199ECE-1758-4590-AEEA-91BB9795CC07}"/>
              </a:ext>
            </a:extLst>
          </p:cNvPr>
          <p:cNvSpPr/>
          <p:nvPr/>
        </p:nvSpPr>
        <p:spPr>
          <a:xfrm>
            <a:off x="2896162" y="498182"/>
            <a:ext cx="7105675" cy="769441"/>
          </a:xfrm>
          <a:prstGeom prst="rect">
            <a:avLst/>
          </a:prstGeom>
        </p:spPr>
        <p:txBody>
          <a:bodyPr wrap="square">
            <a:spAutoFit/>
          </a:bodyPr>
          <a:lstStyle/>
          <a:p>
            <a:pPr algn="ctr"/>
            <a:r>
              <a:rPr lang="kk-KZ" sz="4400" b="1" dirty="0">
                <a:latin typeface="Times New Roman" panose="02020603050405020304" pitchFamily="18" charset="0"/>
                <a:cs typeface="Times New Roman" panose="02020603050405020304" pitchFamily="18" charset="0"/>
              </a:rPr>
              <a:t>Өнімнің сапасын басқару </a:t>
            </a:r>
            <a:endParaRPr lang="ru-RU" sz="4400" dirty="0"/>
          </a:p>
        </p:txBody>
      </p:sp>
      <p:sp>
        <p:nvSpPr>
          <p:cNvPr id="5" name="Объект 2">
            <a:extLst>
              <a:ext uri="{FF2B5EF4-FFF2-40B4-BE49-F238E27FC236}">
                <a16:creationId xmlns="" xmlns:a16="http://schemas.microsoft.com/office/drawing/2014/main" id="{83D416DB-531D-47E4-93F5-241F008FFE52}"/>
              </a:ext>
            </a:extLst>
          </p:cNvPr>
          <p:cNvSpPr>
            <a:spLocks noGrp="1"/>
          </p:cNvSpPr>
          <p:nvPr>
            <p:ph idx="1"/>
          </p:nvPr>
        </p:nvSpPr>
        <p:spPr>
          <a:xfrm>
            <a:off x="2158737" y="1511414"/>
            <a:ext cx="9876149" cy="1162672"/>
          </a:xfrm>
        </p:spPr>
        <p:txBody>
          <a:bodyPr>
            <a:noAutofit/>
          </a:bodyPr>
          <a:lstStyle/>
          <a:p>
            <a:pPr marL="0" indent="0" algn="ctr">
              <a:buNone/>
            </a:pPr>
            <a:r>
              <a:rPr lang="ru-RU" dirty="0">
                <a:latin typeface="Times New Roman" panose="02020603050405020304" pitchFamily="18" charset="0"/>
                <a:cs typeface="Times New Roman" panose="02020603050405020304" pitchFamily="18" charset="0"/>
              </a:rPr>
              <a:t>Өнімді </a:t>
            </a:r>
            <a:r>
              <a:rPr lang="ru-RU" b="1" dirty="0">
                <a:latin typeface="Times New Roman" panose="02020603050405020304" pitchFamily="18" charset="0"/>
                <a:cs typeface="Times New Roman" panose="02020603050405020304" pitchFamily="18" charset="0"/>
              </a:rPr>
              <a:t>жасау </a:t>
            </a:r>
            <a:r>
              <a:rPr lang="ru-RU" dirty="0">
                <a:latin typeface="Times New Roman" panose="02020603050405020304" pitchFamily="18" charset="0"/>
                <a:cs typeface="Times New Roman" panose="02020603050405020304" pitchFamily="18" charset="0"/>
              </a:rPr>
              <a:t>және </a:t>
            </a:r>
            <a:r>
              <a:rPr lang="ru-RU" b="1" dirty="0">
                <a:latin typeface="Times New Roman" panose="02020603050405020304" pitchFamily="18" charset="0"/>
                <a:cs typeface="Times New Roman" panose="02020603050405020304" pitchFamily="18" charset="0"/>
              </a:rPr>
              <a:t>пайдалану</a:t>
            </a:r>
            <a:r>
              <a:rPr lang="ru-RU" dirty="0">
                <a:latin typeface="Times New Roman" panose="02020603050405020304" pitchFamily="18" charset="0"/>
                <a:cs typeface="Times New Roman" panose="02020603050405020304" pitchFamily="18" charset="0"/>
              </a:rPr>
              <a:t> немесе </a:t>
            </a:r>
            <a:r>
              <a:rPr lang="ru-RU" b="1" dirty="0">
                <a:latin typeface="Times New Roman" panose="02020603050405020304" pitchFamily="18" charset="0"/>
                <a:cs typeface="Times New Roman" panose="02020603050405020304" pitchFamily="18" charset="0"/>
              </a:rPr>
              <a:t>тұтыну кезінде</a:t>
            </a:r>
            <a:r>
              <a:rPr lang="ru-RU" dirty="0">
                <a:latin typeface="Times New Roman" panose="02020603050405020304" pitchFamily="18" charset="0"/>
                <a:cs typeface="Times New Roman" panose="02020603050405020304" pitchFamily="18" charset="0"/>
              </a:rPr>
              <a:t>, оның сапасының </a:t>
            </a:r>
            <a:r>
              <a:rPr lang="ru-RU" b="1" dirty="0">
                <a:latin typeface="Times New Roman" panose="02020603050405020304" pitchFamily="18" charset="0"/>
                <a:cs typeface="Times New Roman" panose="02020603050405020304" pitchFamily="18" charset="0"/>
              </a:rPr>
              <a:t>қажетті деңгейін қамтамасыз ету </a:t>
            </a:r>
            <a:r>
              <a:rPr lang="ru-RU" dirty="0">
                <a:latin typeface="Times New Roman" panose="02020603050405020304" pitchFamily="18" charset="0"/>
                <a:cs typeface="Times New Roman" panose="02020603050405020304" pitchFamily="18" charset="0"/>
              </a:rPr>
              <a:t>мақсатында жүзеге асырылатын </a:t>
            </a:r>
            <a:r>
              <a:rPr lang="ru-RU" b="1" dirty="0">
                <a:latin typeface="Times New Roman" panose="02020603050405020304" pitchFamily="18" charset="0"/>
                <a:cs typeface="Times New Roman" panose="02020603050405020304" pitchFamily="18" charset="0"/>
              </a:rPr>
              <a:t>іс-әрекеттер</a:t>
            </a:r>
            <a:r>
              <a:rPr lang="ru-RU" dirty="0">
                <a:latin typeface="Times New Roman" panose="02020603050405020304" pitchFamily="18" charset="0"/>
                <a:cs typeface="Times New Roman" panose="02020603050405020304" pitchFamily="18" charset="0"/>
              </a:rPr>
              <a:t>.</a:t>
            </a:r>
          </a:p>
        </p:txBody>
      </p:sp>
      <p:pic>
        <p:nvPicPr>
          <p:cNvPr id="6" name="Picture 8" descr="ÐÐ°ÑÑÐ¸Ð½ÐºÐ¸ Ð¿Ð¾ Ð·Ð°Ð¿ÑÐ¾ÑÑ control quality">
            <a:extLst>
              <a:ext uri="{FF2B5EF4-FFF2-40B4-BE49-F238E27FC236}">
                <a16:creationId xmlns="" xmlns:a16="http://schemas.microsoft.com/office/drawing/2014/main" id="{20690AF5-EA70-4B91-8C44-3335E6E5B969}"/>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35485" y="1131215"/>
            <a:ext cx="2123039" cy="1645355"/>
          </a:xfrm>
          <a:prstGeom prst="rect">
            <a:avLst/>
          </a:prstGeom>
          <a:noFill/>
          <a:extLst>
            <a:ext uri="{909E8E84-426E-40DD-AFC4-6F175D3DCCD1}">
              <a14:hiddenFill xmlns="" xmlns:a14="http://schemas.microsoft.com/office/drawing/2010/main">
                <a:solidFill>
                  <a:srgbClr val="FFFFFF"/>
                </a:solidFill>
              </a14:hiddenFill>
            </a:ext>
          </a:extLst>
        </p:spPr>
      </p:pic>
      <p:pic>
        <p:nvPicPr>
          <p:cNvPr id="5122" name="Picture 2" descr="ÐÐ°ÑÑÐ¸Ð½ÐºÐ¸ Ð¿Ð¾ Ð·Ð°Ð¿ÑÐ¾ÑÑ improve quality">
            <a:extLst>
              <a:ext uri="{FF2B5EF4-FFF2-40B4-BE49-F238E27FC236}">
                <a16:creationId xmlns="" xmlns:a16="http://schemas.microsoft.com/office/drawing/2014/main" id="{63547AB5-5575-408D-B41E-7D643BE31D58}"/>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97099" y="3168921"/>
            <a:ext cx="1557565" cy="1038377"/>
          </a:xfrm>
          <a:prstGeom prst="rect">
            <a:avLst/>
          </a:prstGeom>
          <a:noFill/>
          <a:extLst>
            <a:ext uri="{909E8E84-426E-40DD-AFC4-6F175D3DCCD1}">
              <a14:hiddenFill xmlns="" xmlns:a14="http://schemas.microsoft.com/office/drawing/2010/main">
                <a:solidFill>
                  <a:srgbClr val="FFFFFF"/>
                </a:solidFill>
              </a14:hiddenFill>
            </a:ext>
          </a:extLst>
        </p:spPr>
      </p:pic>
      <p:sp>
        <p:nvSpPr>
          <p:cNvPr id="9" name="Объект 2">
            <a:extLst>
              <a:ext uri="{FF2B5EF4-FFF2-40B4-BE49-F238E27FC236}">
                <a16:creationId xmlns="" xmlns:a16="http://schemas.microsoft.com/office/drawing/2014/main" id="{9174405E-D7C0-4FCE-8958-596185F8D39B}"/>
              </a:ext>
            </a:extLst>
          </p:cNvPr>
          <p:cNvSpPr txBox="1">
            <a:spLocks/>
          </p:cNvSpPr>
          <p:nvPr/>
        </p:nvSpPr>
        <p:spPr>
          <a:xfrm>
            <a:off x="2358524" y="3392583"/>
            <a:ext cx="3420107" cy="572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kk-KZ" sz="2400" dirty="0">
                <a:latin typeface="Times New Roman" panose="02020603050405020304" pitchFamily="18" charset="0"/>
                <a:cs typeface="Times New Roman" panose="02020603050405020304" pitchFamily="18" charset="0"/>
              </a:rPr>
              <a:t>Ө</a:t>
            </a:r>
            <a:r>
              <a:rPr lang="ru-RU" sz="2400" dirty="0">
                <a:latin typeface="Times New Roman" panose="02020603050405020304" pitchFamily="18" charset="0"/>
                <a:cs typeface="Times New Roman" panose="02020603050405020304" pitchFamily="18" charset="0"/>
              </a:rPr>
              <a:t>німдер мен қызметтерді </a:t>
            </a:r>
            <a:r>
              <a:rPr lang="ru-RU" sz="2400" b="1" dirty="0">
                <a:solidFill>
                  <a:srgbClr val="FF0000"/>
                </a:solidFill>
                <a:latin typeface="Times New Roman" panose="02020603050405020304" pitchFamily="18" charset="0"/>
                <a:cs typeface="Times New Roman" panose="02020603050405020304" pitchFamily="18" charset="0"/>
              </a:rPr>
              <a:t>жетілдіру</a:t>
            </a:r>
          </a:p>
        </p:txBody>
      </p:sp>
      <p:sp>
        <p:nvSpPr>
          <p:cNvPr id="10" name="Объект 2">
            <a:extLst>
              <a:ext uri="{FF2B5EF4-FFF2-40B4-BE49-F238E27FC236}">
                <a16:creationId xmlns="" xmlns:a16="http://schemas.microsoft.com/office/drawing/2014/main" id="{7FF74612-1B15-434C-9046-FAD61BC92696}"/>
              </a:ext>
            </a:extLst>
          </p:cNvPr>
          <p:cNvSpPr txBox="1">
            <a:spLocks/>
          </p:cNvSpPr>
          <p:nvPr/>
        </p:nvSpPr>
        <p:spPr>
          <a:xfrm>
            <a:off x="7447175" y="3323862"/>
            <a:ext cx="4744825" cy="572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2400" dirty="0">
                <a:latin typeface="Times New Roman" panose="02020603050405020304" pitchFamily="18" charset="0"/>
                <a:cs typeface="Times New Roman" panose="02020603050405020304" pitchFamily="18" charset="0"/>
              </a:rPr>
              <a:t>Тауардың </a:t>
            </a:r>
            <a:r>
              <a:rPr lang="ru-RU" sz="2400" b="1" dirty="0">
                <a:solidFill>
                  <a:srgbClr val="FF0000"/>
                </a:solidFill>
                <a:latin typeface="Times New Roman" panose="02020603050405020304" pitchFamily="18" charset="0"/>
                <a:cs typeface="Times New Roman" panose="02020603050405020304" pitchFamily="18" charset="0"/>
              </a:rPr>
              <a:t>мемлекеттік </a:t>
            </a:r>
            <a:r>
              <a:rPr lang="ru-RU" sz="2400" dirty="0">
                <a:latin typeface="Times New Roman" panose="02020603050405020304" pitchFamily="18" charset="0"/>
                <a:cs typeface="Times New Roman" panose="02020603050405020304" pitchFamily="18" charset="0"/>
              </a:rPr>
              <a:t>және халықаралық стандарттарға </a:t>
            </a:r>
            <a:r>
              <a:rPr lang="ru-RU" sz="2400" b="1" dirty="0">
                <a:solidFill>
                  <a:srgbClr val="FF0000"/>
                </a:solidFill>
                <a:latin typeface="Times New Roman" panose="02020603050405020304" pitchFamily="18" charset="0"/>
                <a:cs typeface="Times New Roman" panose="02020603050405020304" pitchFamily="18" charset="0"/>
              </a:rPr>
              <a:t>сәйкестігін </a:t>
            </a:r>
            <a:r>
              <a:rPr lang="ru-RU" sz="2400" dirty="0">
                <a:latin typeface="Times New Roman" panose="02020603050405020304" pitchFamily="18" charset="0"/>
                <a:cs typeface="Times New Roman" panose="02020603050405020304" pitchFamily="18" charset="0"/>
              </a:rPr>
              <a:t>бақылайды</a:t>
            </a:r>
          </a:p>
        </p:txBody>
      </p:sp>
      <p:pic>
        <p:nvPicPr>
          <p:cNvPr id="5124" name="Picture 4" descr="ÐÐ°ÑÑÐ¸Ð½ÐºÐ¸ Ð¿Ð¾ Ð·Ð°Ð¿ÑÐ¾ÑÑ standard">
            <a:extLst>
              <a:ext uri="{FF2B5EF4-FFF2-40B4-BE49-F238E27FC236}">
                <a16:creationId xmlns="" xmlns:a16="http://schemas.microsoft.com/office/drawing/2014/main" id="{9F9590D8-A86A-4039-A27F-593E3CD0D8E8}"/>
              </a:ext>
            </a:extLst>
          </p:cNvPr>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b="10959"/>
          <a:stretch/>
        </p:blipFill>
        <p:spPr bwMode="auto">
          <a:xfrm>
            <a:off x="6096000" y="3240017"/>
            <a:ext cx="1831844" cy="1245803"/>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6" descr="ÐÐ°ÑÑÐ¸Ð½ÐºÐ¸ Ð¿Ð¾ Ð·Ð°Ð¿ÑÐ¾ÑÑ factory">
            <a:extLst>
              <a:ext uri="{FF2B5EF4-FFF2-40B4-BE49-F238E27FC236}">
                <a16:creationId xmlns="" xmlns:a16="http://schemas.microsoft.com/office/drawing/2014/main" id="{0AF544C9-5C36-4A77-A84F-E9207280F045}"/>
              </a:ext>
            </a:extLst>
          </p:cNvPr>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t="15087"/>
          <a:stretch/>
        </p:blipFill>
        <p:spPr bwMode="auto">
          <a:xfrm>
            <a:off x="791853" y="5098059"/>
            <a:ext cx="1932494" cy="1640934"/>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Объект 2">
            <a:extLst>
              <a:ext uri="{FF2B5EF4-FFF2-40B4-BE49-F238E27FC236}">
                <a16:creationId xmlns="" xmlns:a16="http://schemas.microsoft.com/office/drawing/2014/main" id="{174668E9-C5A5-409B-AF12-294A6640C924}"/>
              </a:ext>
            </a:extLst>
          </p:cNvPr>
          <p:cNvSpPr txBox="1">
            <a:spLocks/>
          </p:cNvSpPr>
          <p:nvPr/>
        </p:nvSpPr>
        <p:spPr>
          <a:xfrm>
            <a:off x="2364810" y="5346393"/>
            <a:ext cx="3413822" cy="572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kk-KZ" sz="2400" dirty="0">
                <a:latin typeface="Times New Roman" panose="02020603050405020304" pitchFamily="18" charset="0"/>
                <a:cs typeface="Times New Roman" panose="02020603050405020304" pitchFamily="18" charset="0"/>
              </a:rPr>
              <a:t>Сапаны басқару </a:t>
            </a:r>
            <a:r>
              <a:rPr lang="kk-KZ" sz="2400" b="1" dirty="0">
                <a:solidFill>
                  <a:srgbClr val="FF0000"/>
                </a:solidFill>
                <a:latin typeface="Times New Roman" panose="02020603050405020304" pitchFamily="18" charset="0"/>
                <a:cs typeface="Times New Roman" panose="02020603050405020304" pitchFamily="18" charset="0"/>
              </a:rPr>
              <a:t>объектісі</a:t>
            </a:r>
            <a:r>
              <a:rPr lang="kk-KZ" sz="2400" dirty="0">
                <a:latin typeface="Times New Roman" panose="02020603050405020304" pitchFamily="18" charset="0"/>
                <a:cs typeface="Times New Roman" panose="02020603050405020304" pitchFamily="18" charset="0"/>
              </a:rPr>
              <a:t>-өндіріс</a:t>
            </a:r>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15" name="Объект 2">
            <a:extLst>
              <a:ext uri="{FF2B5EF4-FFF2-40B4-BE49-F238E27FC236}">
                <a16:creationId xmlns="" xmlns:a16="http://schemas.microsoft.com/office/drawing/2014/main" id="{6B88D102-8FF6-4D94-937E-D7F58EAAE591}"/>
              </a:ext>
            </a:extLst>
          </p:cNvPr>
          <p:cNvSpPr txBox="1">
            <a:spLocks/>
          </p:cNvSpPr>
          <p:nvPr/>
        </p:nvSpPr>
        <p:spPr>
          <a:xfrm>
            <a:off x="7569725" y="5071173"/>
            <a:ext cx="4465162" cy="14993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latin typeface="Times New Roman" panose="02020603050405020304" pitchFamily="18" charset="0"/>
                <a:cs typeface="Times New Roman" panose="02020603050405020304" pitchFamily="18" charset="0"/>
              </a:rPr>
              <a:t>C</a:t>
            </a:r>
            <a:r>
              <a:rPr lang="kk-KZ" sz="2400" dirty="0">
                <a:latin typeface="Times New Roman" panose="02020603050405020304" pitchFamily="18" charset="0"/>
                <a:cs typeface="Times New Roman" panose="02020603050405020304" pitchFamily="18" charset="0"/>
              </a:rPr>
              <a:t>убъектілер - кәсіпорын </a:t>
            </a:r>
            <a:r>
              <a:rPr lang="kk-KZ" sz="2400" b="1" dirty="0">
                <a:solidFill>
                  <a:srgbClr val="FF0000"/>
                </a:solidFill>
                <a:latin typeface="Times New Roman" panose="02020603050405020304" pitchFamily="18" charset="0"/>
                <a:cs typeface="Times New Roman" panose="02020603050405020304" pitchFamily="18" charset="0"/>
              </a:rPr>
              <a:t>басшылары</a:t>
            </a:r>
            <a:r>
              <a:rPr lang="kk-KZ" sz="2400" dirty="0">
                <a:latin typeface="Times New Roman" panose="02020603050405020304" pitchFamily="18" charset="0"/>
                <a:cs typeface="Times New Roman" panose="02020603050405020304" pitchFamily="18" charset="0"/>
              </a:rPr>
              <a:t> (</a:t>
            </a:r>
            <a:r>
              <a:rPr lang="kk-KZ" sz="2400" b="1" dirty="0">
                <a:solidFill>
                  <a:srgbClr val="FF0000"/>
                </a:solidFill>
                <a:latin typeface="Times New Roman" panose="02020603050405020304" pitchFamily="18" charset="0"/>
                <a:cs typeface="Times New Roman" panose="02020603050405020304" pitchFamily="18" charset="0"/>
              </a:rPr>
              <a:t>топ-менеджерлер </a:t>
            </a:r>
            <a:r>
              <a:rPr lang="kk-KZ" sz="2400" dirty="0">
                <a:latin typeface="Times New Roman" panose="02020603050405020304" pitchFamily="18" charset="0"/>
                <a:cs typeface="Times New Roman" panose="02020603050405020304" pitchFamily="18" charset="0"/>
              </a:rPr>
              <a:t>ғана емес, сонымен қатар </a:t>
            </a:r>
            <a:r>
              <a:rPr lang="kk-KZ" sz="2400" b="1" dirty="0">
                <a:solidFill>
                  <a:srgbClr val="FF0000"/>
                </a:solidFill>
                <a:latin typeface="Times New Roman" panose="02020603050405020304" pitchFamily="18" charset="0"/>
                <a:cs typeface="Times New Roman" panose="02020603050405020304" pitchFamily="18" charset="0"/>
              </a:rPr>
              <a:t>бөлімше</a:t>
            </a:r>
            <a:r>
              <a:rPr lang="kk-KZ" sz="2400" dirty="0">
                <a:latin typeface="Times New Roman" panose="02020603050405020304" pitchFamily="18" charset="0"/>
                <a:cs typeface="Times New Roman" panose="02020603050405020304" pitchFamily="18" charset="0"/>
              </a:rPr>
              <a:t> </a:t>
            </a:r>
            <a:r>
              <a:rPr lang="kk-KZ" sz="2400" b="1" dirty="0">
                <a:solidFill>
                  <a:srgbClr val="FF0000"/>
                </a:solidFill>
                <a:latin typeface="Times New Roman" panose="02020603050405020304" pitchFamily="18" charset="0"/>
                <a:cs typeface="Times New Roman" panose="02020603050405020304" pitchFamily="18" charset="0"/>
              </a:rPr>
              <a:t>бастықтары</a:t>
            </a:r>
            <a:r>
              <a:rPr lang="kk-KZ" sz="2400" dirty="0">
                <a:latin typeface="Times New Roman" panose="02020603050405020304" pitchFamily="18" charset="0"/>
                <a:cs typeface="Times New Roman" panose="02020603050405020304" pitchFamily="18" charset="0"/>
              </a:rPr>
              <a:t> да).</a:t>
            </a:r>
            <a:endParaRPr lang="ru-RU" sz="2400" b="1" dirty="0">
              <a:solidFill>
                <a:srgbClr val="FF0000"/>
              </a:solidFill>
              <a:latin typeface="Times New Roman" panose="02020603050405020304" pitchFamily="18" charset="0"/>
              <a:cs typeface="Times New Roman" panose="02020603050405020304" pitchFamily="18" charset="0"/>
            </a:endParaRPr>
          </a:p>
        </p:txBody>
      </p:sp>
      <p:pic>
        <p:nvPicPr>
          <p:cNvPr id="16" name="Picture 4" descr="ÐÐ°ÑÑÐ¸Ð½ÐºÐ¸ Ð¿Ð¾ Ð·Ð°Ð¿ÑÐ¾ÑÑ boss control">
            <a:extLst>
              <a:ext uri="{FF2B5EF4-FFF2-40B4-BE49-F238E27FC236}">
                <a16:creationId xmlns="" xmlns:a16="http://schemas.microsoft.com/office/drawing/2014/main" id="{98EDE8C0-A0E4-4ED6-8C3F-E952E0E6A3D3}"/>
              </a:ext>
            </a:extLst>
          </p:cNvPr>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096000" y="5153864"/>
            <a:ext cx="1473725" cy="1471372"/>
          </a:xfrm>
          <a:prstGeom prst="rect">
            <a:avLst/>
          </a:prstGeom>
          <a:noFill/>
          <a:extLst>
            <a:ext uri="{909E8E84-426E-40DD-AFC4-6F175D3DCCD1}">
              <a14:hiddenFill xmlns="" xmlns:a14="http://schemas.microsoft.com/office/drawing/2010/main">
                <a:solidFill>
                  <a:srgbClr val="FFFFFF"/>
                </a:solidFill>
              </a14:hiddenFill>
            </a:ext>
          </a:extLst>
        </p:spPr>
      </p:pic>
      <p:sp>
        <p:nvSpPr>
          <p:cNvPr id="7" name="Стрелка: вниз 6">
            <a:extLst>
              <a:ext uri="{FF2B5EF4-FFF2-40B4-BE49-F238E27FC236}">
                <a16:creationId xmlns="" xmlns:a16="http://schemas.microsoft.com/office/drawing/2014/main" id="{FD0262C4-55CD-4C37-8EE8-584779CCF672}"/>
              </a:ext>
            </a:extLst>
          </p:cNvPr>
          <p:cNvSpPr/>
          <p:nvPr/>
        </p:nvSpPr>
        <p:spPr>
          <a:xfrm rot="2995813">
            <a:off x="5374804" y="2753404"/>
            <a:ext cx="405352" cy="6774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8" name="Стрелка: вниз 17">
            <a:extLst>
              <a:ext uri="{FF2B5EF4-FFF2-40B4-BE49-F238E27FC236}">
                <a16:creationId xmlns="" xmlns:a16="http://schemas.microsoft.com/office/drawing/2014/main" id="{CFEA1726-4E5F-497B-8388-3EBD21F979E9}"/>
              </a:ext>
            </a:extLst>
          </p:cNvPr>
          <p:cNvSpPr/>
          <p:nvPr/>
        </p:nvSpPr>
        <p:spPr>
          <a:xfrm rot="18604187" flipH="1">
            <a:off x="6208614" y="2758346"/>
            <a:ext cx="405352" cy="6774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9" name="Стрелка: вниз 18">
            <a:extLst>
              <a:ext uri="{FF2B5EF4-FFF2-40B4-BE49-F238E27FC236}">
                <a16:creationId xmlns="" xmlns:a16="http://schemas.microsoft.com/office/drawing/2014/main" id="{AD5194E3-6FB8-4FCF-8CB6-3E5CDCCAE153}"/>
              </a:ext>
            </a:extLst>
          </p:cNvPr>
          <p:cNvSpPr/>
          <p:nvPr/>
        </p:nvSpPr>
        <p:spPr>
          <a:xfrm rot="2995813">
            <a:off x="5374805" y="4441977"/>
            <a:ext cx="405352" cy="6774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0" name="Стрелка: вниз 19">
            <a:extLst>
              <a:ext uri="{FF2B5EF4-FFF2-40B4-BE49-F238E27FC236}">
                <a16:creationId xmlns="" xmlns:a16="http://schemas.microsoft.com/office/drawing/2014/main" id="{21B69DA5-87A2-432A-9777-E3C36FF1BB9E}"/>
              </a:ext>
            </a:extLst>
          </p:cNvPr>
          <p:cNvSpPr/>
          <p:nvPr/>
        </p:nvSpPr>
        <p:spPr>
          <a:xfrm rot="18604187" flipH="1">
            <a:off x="6251496" y="4439761"/>
            <a:ext cx="405352" cy="6774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 xmlns:p14="http://schemas.microsoft.com/office/powerpoint/2010/main" val="3207207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ÐÐ¾ÑÐ¾Ð¶ÐµÐµ Ð¸Ð·Ð¾Ð±ÑÐ°Ð¶ÐµÐ½Ð¸Ðµ">
            <a:extLst>
              <a:ext uri="{FF2B5EF4-FFF2-40B4-BE49-F238E27FC236}">
                <a16:creationId xmlns="" xmlns:a16="http://schemas.microsoft.com/office/drawing/2014/main" id="{1DA047E7-7710-4692-BE13-3A742869A993}"/>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661114" y="2322019"/>
            <a:ext cx="2260231" cy="118662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pic>
        <p:nvPicPr>
          <p:cNvPr id="6148" name="Picture 4" descr="ÐÐ°ÑÑÐ¸Ð½ÐºÐ¸ Ð¿Ð¾ Ð·Ð°Ð¿ÑÐ¾ÑÑ owner">
            <a:extLst>
              <a:ext uri="{FF2B5EF4-FFF2-40B4-BE49-F238E27FC236}">
                <a16:creationId xmlns="" xmlns:a16="http://schemas.microsoft.com/office/drawing/2014/main" id="{814C9978-1A54-4E39-90F6-D6AD84688A99}"/>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068199" y="1348029"/>
            <a:ext cx="2225760" cy="12519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sp>
        <p:nvSpPr>
          <p:cNvPr id="6" name="Объект 2">
            <a:extLst>
              <a:ext uri="{FF2B5EF4-FFF2-40B4-BE49-F238E27FC236}">
                <a16:creationId xmlns="" xmlns:a16="http://schemas.microsoft.com/office/drawing/2014/main" id="{F5B84557-E30F-487A-8A33-1B0BB670DFBE}"/>
              </a:ext>
            </a:extLst>
          </p:cNvPr>
          <p:cNvSpPr txBox="1">
            <a:spLocks/>
          </p:cNvSpPr>
          <p:nvPr/>
        </p:nvSpPr>
        <p:spPr>
          <a:xfrm>
            <a:off x="3352789" y="899440"/>
            <a:ext cx="3595414" cy="572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2000" b="1" dirty="0">
                <a:solidFill>
                  <a:srgbClr val="FF0000"/>
                </a:solidFill>
                <a:latin typeface="Times New Roman" panose="02020603050405020304" pitchFamily="18" charset="0"/>
                <a:cs typeface="Times New Roman" panose="02020603050405020304" pitchFamily="18" charset="0"/>
              </a:rPr>
              <a:t>Ж</a:t>
            </a:r>
            <a:r>
              <a:rPr lang="kk-KZ" sz="2000" b="1" dirty="0">
                <a:solidFill>
                  <a:srgbClr val="FF0000"/>
                </a:solidFill>
                <a:latin typeface="Times New Roman" panose="02020603050405020304" pitchFamily="18" charset="0"/>
                <a:cs typeface="Times New Roman" panose="02020603050405020304" pitchFamily="18" charset="0"/>
              </a:rPr>
              <a:t>оғары буын жетекшісі</a:t>
            </a:r>
            <a:endParaRPr lang="ru-RU" sz="2000" b="1" dirty="0">
              <a:solidFill>
                <a:srgbClr val="FF0000"/>
              </a:solidFill>
              <a:latin typeface="Times New Roman" panose="02020603050405020304" pitchFamily="18" charset="0"/>
              <a:cs typeface="Times New Roman" panose="02020603050405020304" pitchFamily="18" charset="0"/>
            </a:endParaRPr>
          </a:p>
        </p:txBody>
      </p:sp>
      <p:sp>
        <p:nvSpPr>
          <p:cNvPr id="7" name="Объект 2">
            <a:extLst>
              <a:ext uri="{FF2B5EF4-FFF2-40B4-BE49-F238E27FC236}">
                <a16:creationId xmlns="" xmlns:a16="http://schemas.microsoft.com/office/drawing/2014/main" id="{78107849-A383-4169-8C9A-12CF5363B3F7}"/>
              </a:ext>
            </a:extLst>
          </p:cNvPr>
          <p:cNvSpPr txBox="1">
            <a:spLocks/>
          </p:cNvSpPr>
          <p:nvPr/>
        </p:nvSpPr>
        <p:spPr>
          <a:xfrm>
            <a:off x="5242871" y="3504757"/>
            <a:ext cx="3595414" cy="572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2000" b="1" dirty="0">
                <a:solidFill>
                  <a:srgbClr val="FF0000"/>
                </a:solidFill>
                <a:latin typeface="Times New Roman" panose="02020603050405020304" pitchFamily="18" charset="0"/>
                <a:cs typeface="Times New Roman" panose="02020603050405020304" pitchFamily="18" charset="0"/>
              </a:rPr>
              <a:t>Орта буын жетекшісі</a:t>
            </a:r>
          </a:p>
        </p:txBody>
      </p:sp>
      <p:sp>
        <p:nvSpPr>
          <p:cNvPr id="10" name="Стрелка: изогнутая вправо 9">
            <a:extLst>
              <a:ext uri="{FF2B5EF4-FFF2-40B4-BE49-F238E27FC236}">
                <a16:creationId xmlns="" xmlns:a16="http://schemas.microsoft.com/office/drawing/2014/main" id="{03144A0B-5AD6-4A45-9A7B-758D48FBA145}"/>
              </a:ext>
            </a:extLst>
          </p:cNvPr>
          <p:cNvSpPr/>
          <p:nvPr/>
        </p:nvSpPr>
        <p:spPr>
          <a:xfrm rot="8057456">
            <a:off x="6544172" y="1089888"/>
            <a:ext cx="654751" cy="112174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11" name="Прямоугольник: скругленные углы 10">
            <a:extLst>
              <a:ext uri="{FF2B5EF4-FFF2-40B4-BE49-F238E27FC236}">
                <a16:creationId xmlns="" xmlns:a16="http://schemas.microsoft.com/office/drawing/2014/main" id="{EAD299BD-195B-4F77-B94A-D274AFC1BB1A}"/>
              </a:ext>
            </a:extLst>
          </p:cNvPr>
          <p:cNvSpPr/>
          <p:nvPr/>
        </p:nvSpPr>
        <p:spPr>
          <a:xfrm>
            <a:off x="123808" y="1016390"/>
            <a:ext cx="3524676" cy="970765"/>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Стандарттардағы қандай да бір өзгерістерге уақтылы жауап беру</a:t>
            </a:r>
          </a:p>
        </p:txBody>
      </p:sp>
      <p:sp>
        <p:nvSpPr>
          <p:cNvPr id="12" name="Прямоугольник: скругленные углы 11">
            <a:extLst>
              <a:ext uri="{FF2B5EF4-FFF2-40B4-BE49-F238E27FC236}">
                <a16:creationId xmlns="" xmlns:a16="http://schemas.microsoft.com/office/drawing/2014/main" id="{2017511F-1367-4209-AC69-B6AEDCC4059C}"/>
              </a:ext>
            </a:extLst>
          </p:cNvPr>
          <p:cNvSpPr/>
          <p:nvPr/>
        </p:nvSpPr>
        <p:spPr>
          <a:xfrm>
            <a:off x="120932" y="1985460"/>
            <a:ext cx="3524676" cy="970765"/>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Заңнамаға енгізілген жаңалықтарды қадағалау</a:t>
            </a:r>
          </a:p>
        </p:txBody>
      </p:sp>
      <p:sp>
        <p:nvSpPr>
          <p:cNvPr id="13" name="Прямоугольник: скругленные углы 12">
            <a:extLst>
              <a:ext uri="{FF2B5EF4-FFF2-40B4-BE49-F238E27FC236}">
                <a16:creationId xmlns="" xmlns:a16="http://schemas.microsoft.com/office/drawing/2014/main" id="{B8C0F000-475C-4755-9203-8758E9E290BB}"/>
              </a:ext>
            </a:extLst>
          </p:cNvPr>
          <p:cNvSpPr/>
          <p:nvPr/>
        </p:nvSpPr>
        <p:spPr>
          <a:xfrm>
            <a:off x="120932" y="2962808"/>
            <a:ext cx="3524676" cy="970765"/>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К</a:t>
            </a:r>
            <a:r>
              <a:rPr lang="kk-KZ" b="1" dirty="0">
                <a:solidFill>
                  <a:schemeClr val="tx1"/>
                </a:solidFill>
                <a:latin typeface="Times New Roman" panose="02020603050405020304" pitchFamily="18" charset="0"/>
                <a:cs typeface="Times New Roman" panose="02020603050405020304" pitchFamily="18" charset="0"/>
              </a:rPr>
              <a:t>әсіпорын </a:t>
            </a:r>
            <a:r>
              <a:rPr lang="ru-RU" b="1" dirty="0">
                <a:solidFill>
                  <a:schemeClr val="tx1"/>
                </a:solidFill>
                <a:latin typeface="Times New Roman" panose="02020603050405020304" pitchFamily="18" charset="0"/>
                <a:cs typeface="Times New Roman" panose="02020603050405020304" pitchFamily="18" charset="0"/>
              </a:rPr>
              <a:t>саясатын әзірлеу және іс-шаралар жоспарын анықтау</a:t>
            </a:r>
          </a:p>
        </p:txBody>
      </p:sp>
      <p:sp>
        <p:nvSpPr>
          <p:cNvPr id="14" name="Прямоугольник: скругленные углы 13">
            <a:extLst>
              <a:ext uri="{FF2B5EF4-FFF2-40B4-BE49-F238E27FC236}">
                <a16:creationId xmlns="" xmlns:a16="http://schemas.microsoft.com/office/drawing/2014/main" id="{66B013E4-5908-43C6-9A7D-928157024969}"/>
              </a:ext>
            </a:extLst>
          </p:cNvPr>
          <p:cNvSpPr/>
          <p:nvPr/>
        </p:nvSpPr>
        <p:spPr>
          <a:xfrm>
            <a:off x="7501631" y="1002176"/>
            <a:ext cx="4526970" cy="113274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Сапа стандарттарын сақтауға қатысты жоғары тұрған басшылықтың тапсырмаларын орындау</a:t>
            </a:r>
          </a:p>
        </p:txBody>
      </p:sp>
      <p:sp>
        <p:nvSpPr>
          <p:cNvPr id="15" name="Прямоугольник: скругленные углы 14">
            <a:extLst>
              <a:ext uri="{FF2B5EF4-FFF2-40B4-BE49-F238E27FC236}">
                <a16:creationId xmlns="" xmlns:a16="http://schemas.microsoft.com/office/drawing/2014/main" id="{DBF98858-B662-4EF3-BE6B-D16DBEB830C1}"/>
              </a:ext>
            </a:extLst>
          </p:cNvPr>
          <p:cNvSpPr/>
          <p:nvPr/>
        </p:nvSpPr>
        <p:spPr>
          <a:xfrm>
            <a:off x="8389856" y="2183095"/>
            <a:ext cx="3644857" cy="1738446"/>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Топ-менеджмент стратегияны анықтайды, ал орта буын басшылары оның негізінде қысқа мерзімді әрекет алгоритмдерін қалыптастырады.</a:t>
            </a:r>
          </a:p>
        </p:txBody>
      </p:sp>
      <p:sp>
        <p:nvSpPr>
          <p:cNvPr id="16" name="Прямоугольник 15">
            <a:extLst>
              <a:ext uri="{FF2B5EF4-FFF2-40B4-BE49-F238E27FC236}">
                <a16:creationId xmlns="" xmlns:a16="http://schemas.microsoft.com/office/drawing/2014/main" id="{9BA845EE-8C9A-4B2B-AAFE-B1C050122C24}"/>
              </a:ext>
            </a:extLst>
          </p:cNvPr>
          <p:cNvSpPr/>
          <p:nvPr/>
        </p:nvSpPr>
        <p:spPr>
          <a:xfrm>
            <a:off x="0" y="168175"/>
            <a:ext cx="12192000" cy="584775"/>
          </a:xfrm>
          <a:prstGeom prst="rect">
            <a:avLst/>
          </a:prstGeom>
        </p:spPr>
        <p:txBody>
          <a:bodyPr wrap="square">
            <a:spAutoFit/>
          </a:bodyPr>
          <a:lstStyle/>
          <a:p>
            <a:pPr algn="ctr"/>
            <a:r>
              <a:rPr lang="kk-KZ" sz="3200" b="1" dirty="0">
                <a:latin typeface="Times New Roman" panose="02020603050405020304" pitchFamily="18" charset="0"/>
                <a:cs typeface="Times New Roman" panose="02020603050405020304" pitchFamily="18" charset="0"/>
              </a:rPr>
              <a:t>Сапаны басқару және менеджмент иерархиялық жүйесі.</a:t>
            </a:r>
            <a:endParaRPr lang="ru-RU" sz="3200" dirty="0"/>
          </a:p>
        </p:txBody>
      </p:sp>
      <p:sp>
        <p:nvSpPr>
          <p:cNvPr id="17" name="Прямоугольник: скругленные углы 16">
            <a:extLst>
              <a:ext uri="{FF2B5EF4-FFF2-40B4-BE49-F238E27FC236}">
                <a16:creationId xmlns="" xmlns:a16="http://schemas.microsoft.com/office/drawing/2014/main" id="{D717FF5E-E0E9-4E13-A67F-FAAA7300000A}"/>
              </a:ext>
            </a:extLst>
          </p:cNvPr>
          <p:cNvSpPr/>
          <p:nvPr/>
        </p:nvSpPr>
        <p:spPr>
          <a:xfrm>
            <a:off x="1121791" y="4195840"/>
            <a:ext cx="10912922" cy="420009"/>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a:solidFill>
                  <a:schemeClr val="tx1"/>
                </a:solidFill>
                <a:latin typeface="Times New Roman" panose="02020603050405020304" pitchFamily="18" charset="0"/>
                <a:cs typeface="Times New Roman" panose="02020603050405020304" pitchFamily="18" charset="0"/>
              </a:rPr>
              <a:t>Ө</a:t>
            </a:r>
            <a:r>
              <a:rPr lang="ru-RU" b="1" dirty="0">
                <a:solidFill>
                  <a:schemeClr val="tx1"/>
                </a:solidFill>
                <a:latin typeface="Times New Roman" panose="02020603050405020304" pitchFamily="18" charset="0"/>
                <a:cs typeface="Times New Roman" panose="02020603050405020304" pitchFamily="18" charset="0"/>
              </a:rPr>
              <a:t>німді жетілдіруге бағытталған стратегия барлық деңгейдегі басшыларда көрініс табады;</a:t>
            </a:r>
          </a:p>
        </p:txBody>
      </p:sp>
      <p:sp>
        <p:nvSpPr>
          <p:cNvPr id="18" name="Прямоугольник: скругленные углы 17">
            <a:extLst>
              <a:ext uri="{FF2B5EF4-FFF2-40B4-BE49-F238E27FC236}">
                <a16:creationId xmlns="" xmlns:a16="http://schemas.microsoft.com/office/drawing/2014/main" id="{66338F6A-EE2C-463F-9E70-BB08BC43717E}"/>
              </a:ext>
            </a:extLst>
          </p:cNvPr>
          <p:cNvSpPr/>
          <p:nvPr/>
        </p:nvSpPr>
        <p:spPr>
          <a:xfrm>
            <a:off x="1122049" y="4620195"/>
            <a:ext cx="10906550" cy="358928"/>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Қызметкерлерді тауарлардың жоғары сапасына қол жеткізуге ынталандыру;</a:t>
            </a:r>
          </a:p>
        </p:txBody>
      </p:sp>
      <p:sp>
        <p:nvSpPr>
          <p:cNvPr id="19" name="Прямоугольник: скругленные углы 18">
            <a:extLst>
              <a:ext uri="{FF2B5EF4-FFF2-40B4-BE49-F238E27FC236}">
                <a16:creationId xmlns="" xmlns:a16="http://schemas.microsoft.com/office/drawing/2014/main" id="{63157894-96C6-4B40-A8C6-DF2B5AE8A938}"/>
              </a:ext>
            </a:extLst>
          </p:cNvPr>
          <p:cNvSpPr/>
          <p:nvPr/>
        </p:nvSpPr>
        <p:spPr>
          <a:xfrm>
            <a:off x="1115936" y="4966417"/>
            <a:ext cx="10906550" cy="766295"/>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Өндірістік процесс өзгермелі стандарттар мен сатып алушылардың қажеттіліктеріне жылдам бейімделу үшін икемді;</a:t>
            </a:r>
          </a:p>
        </p:txBody>
      </p:sp>
      <p:sp>
        <p:nvSpPr>
          <p:cNvPr id="20" name="Прямоугольник: скругленные углы 19">
            <a:extLst>
              <a:ext uri="{FF2B5EF4-FFF2-40B4-BE49-F238E27FC236}">
                <a16:creationId xmlns="" xmlns:a16="http://schemas.microsoft.com/office/drawing/2014/main" id="{4B52E0BE-0A0C-4236-A036-B9B619DECA6B}"/>
              </a:ext>
            </a:extLst>
          </p:cNvPr>
          <p:cNvSpPr/>
          <p:nvPr/>
        </p:nvSpPr>
        <p:spPr>
          <a:xfrm>
            <a:off x="1115936" y="5749036"/>
            <a:ext cx="10906550" cy="358928"/>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Қызметкерлерді тауарлардың жоғары сапасына қол жеткізуге ынталандыру;</a:t>
            </a:r>
          </a:p>
        </p:txBody>
      </p:sp>
      <p:sp>
        <p:nvSpPr>
          <p:cNvPr id="21" name="Стрелка: изогнутая вправо 20">
            <a:extLst>
              <a:ext uri="{FF2B5EF4-FFF2-40B4-BE49-F238E27FC236}">
                <a16:creationId xmlns="" xmlns:a16="http://schemas.microsoft.com/office/drawing/2014/main" id="{5B73C687-6795-46F7-A6FE-EDDD8588256D}"/>
              </a:ext>
            </a:extLst>
          </p:cNvPr>
          <p:cNvSpPr/>
          <p:nvPr/>
        </p:nvSpPr>
        <p:spPr>
          <a:xfrm rot="19292988">
            <a:off x="4545503" y="2714018"/>
            <a:ext cx="654751" cy="112174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22" name="Прямоугольник: скругленные углы 21">
            <a:extLst>
              <a:ext uri="{FF2B5EF4-FFF2-40B4-BE49-F238E27FC236}">
                <a16:creationId xmlns="" xmlns:a16="http://schemas.microsoft.com/office/drawing/2014/main" id="{561F742C-2A8B-4DE3-9F84-43299B7DF064}"/>
              </a:ext>
            </a:extLst>
          </p:cNvPr>
          <p:cNvSpPr/>
          <p:nvPr/>
        </p:nvSpPr>
        <p:spPr>
          <a:xfrm>
            <a:off x="1107430" y="6115074"/>
            <a:ext cx="10906550" cy="358928"/>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Сапаны басқару жүйесі заманауи тәсілдер мен теорияларға сәйкес келеді;</a:t>
            </a:r>
          </a:p>
        </p:txBody>
      </p:sp>
      <p:sp>
        <p:nvSpPr>
          <p:cNvPr id="23" name="Прямоугольник: скругленные углы 22">
            <a:extLst>
              <a:ext uri="{FF2B5EF4-FFF2-40B4-BE49-F238E27FC236}">
                <a16:creationId xmlns="" xmlns:a16="http://schemas.microsoft.com/office/drawing/2014/main" id="{792A9F98-384D-40E9-ADD7-336959CCFADE}"/>
              </a:ext>
            </a:extLst>
          </p:cNvPr>
          <p:cNvSpPr/>
          <p:nvPr/>
        </p:nvSpPr>
        <p:spPr>
          <a:xfrm>
            <a:off x="1107430" y="6441048"/>
            <a:ext cx="10906550" cy="361191"/>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Барлық өнімдер сертификатталған болуы тиіс</a:t>
            </a:r>
          </a:p>
        </p:txBody>
      </p:sp>
      <p:sp>
        <p:nvSpPr>
          <p:cNvPr id="24" name="Прямоугольник: скругленные углы 23">
            <a:extLst>
              <a:ext uri="{FF2B5EF4-FFF2-40B4-BE49-F238E27FC236}">
                <a16:creationId xmlns="" xmlns:a16="http://schemas.microsoft.com/office/drawing/2014/main" id="{D299E6B6-28DF-4E22-AC45-C6AFEA6B5A97}"/>
              </a:ext>
            </a:extLst>
          </p:cNvPr>
          <p:cNvSpPr/>
          <p:nvPr/>
        </p:nvSpPr>
        <p:spPr>
          <a:xfrm>
            <a:off x="111575" y="4188735"/>
            <a:ext cx="951113" cy="2613504"/>
          </a:xfrm>
          <a:prstGeom prst="round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kk-KZ" sz="2000" b="1" dirty="0">
                <a:solidFill>
                  <a:srgbClr val="FF0000"/>
                </a:solidFill>
                <a:latin typeface="Times New Roman" panose="02020603050405020304" pitchFamily="18" charset="0"/>
                <a:cs typeface="Times New Roman" panose="02020603050405020304" pitchFamily="18" charset="0"/>
              </a:rPr>
              <a:t>Басқару жүйесінің қасиеттері</a:t>
            </a:r>
            <a:endParaRPr lang="ru-RU" sz="2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358882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 xmlns:a16="http://schemas.microsoft.com/office/drawing/2014/main" id="{E6E58067-C978-4F27-A58B-FCCEE8331E9A}"/>
              </a:ext>
            </a:extLst>
          </p:cNvPr>
          <p:cNvSpPr/>
          <p:nvPr/>
        </p:nvSpPr>
        <p:spPr>
          <a:xfrm>
            <a:off x="1062087" y="564170"/>
            <a:ext cx="10067826" cy="769441"/>
          </a:xfrm>
          <a:prstGeom prst="rect">
            <a:avLst/>
          </a:prstGeom>
        </p:spPr>
        <p:txBody>
          <a:bodyPr wrap="square">
            <a:spAutoFit/>
          </a:bodyPr>
          <a:lstStyle/>
          <a:p>
            <a:pPr algn="ctr"/>
            <a:r>
              <a:rPr lang="kk-KZ" sz="4400" b="1" dirty="0">
                <a:latin typeface="Times New Roman" panose="02020603050405020304" pitchFamily="18" charset="0"/>
                <a:cs typeface="Times New Roman" panose="02020603050405020304" pitchFamily="18" charset="0"/>
              </a:rPr>
              <a:t>Өнімнің сапасын басқару мақсаты </a:t>
            </a:r>
            <a:endParaRPr lang="ru-RU" sz="4400" dirty="0"/>
          </a:p>
        </p:txBody>
      </p:sp>
      <p:sp>
        <p:nvSpPr>
          <p:cNvPr id="7" name="Прямоугольник: скругленные углы 6">
            <a:extLst>
              <a:ext uri="{FF2B5EF4-FFF2-40B4-BE49-F238E27FC236}">
                <a16:creationId xmlns="" xmlns:a16="http://schemas.microsoft.com/office/drawing/2014/main" id="{586501D4-7FEE-42E4-BE68-16571A40E667}"/>
              </a:ext>
            </a:extLst>
          </p:cNvPr>
          <p:cNvSpPr/>
          <p:nvPr/>
        </p:nvSpPr>
        <p:spPr>
          <a:xfrm>
            <a:off x="5811580" y="1724725"/>
            <a:ext cx="5318333" cy="769441"/>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Сапа деңгейін арттыру, сондай-ақ өнімнің қауіпсіздігін қамтамасыз ету; </a:t>
            </a:r>
          </a:p>
        </p:txBody>
      </p:sp>
      <p:sp>
        <p:nvSpPr>
          <p:cNvPr id="8" name="Прямоугольник: скругленные углы 7">
            <a:extLst>
              <a:ext uri="{FF2B5EF4-FFF2-40B4-BE49-F238E27FC236}">
                <a16:creationId xmlns="" xmlns:a16="http://schemas.microsoft.com/office/drawing/2014/main" id="{65BBD82C-D789-4645-9F3E-00A2D81BBFA5}"/>
              </a:ext>
            </a:extLst>
          </p:cNvPr>
          <p:cNvSpPr/>
          <p:nvPr/>
        </p:nvSpPr>
        <p:spPr>
          <a:xfrm>
            <a:off x="5811579" y="2494167"/>
            <a:ext cx="5318334" cy="769442"/>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Ең жоғары экономикалық нәтижелерге қол жеткізу мақсатында өндіріс процесін жетілдіру;</a:t>
            </a:r>
          </a:p>
        </p:txBody>
      </p:sp>
      <p:sp>
        <p:nvSpPr>
          <p:cNvPr id="9" name="Прямоугольник: скругленные углы 8">
            <a:extLst>
              <a:ext uri="{FF2B5EF4-FFF2-40B4-BE49-F238E27FC236}">
                <a16:creationId xmlns="" xmlns:a16="http://schemas.microsoft.com/office/drawing/2014/main" id="{5CA56F5A-941C-4A5F-97E2-38065E845C90}"/>
              </a:ext>
            </a:extLst>
          </p:cNvPr>
          <p:cNvSpPr/>
          <p:nvPr/>
        </p:nvSpPr>
        <p:spPr>
          <a:xfrm>
            <a:off x="5811579" y="3269382"/>
            <a:ext cx="5318334" cy="769443"/>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Сату көлемін едәуір ұлғайтуға мүмкіндік беретін нарықта оң имидж жасау; </a:t>
            </a:r>
          </a:p>
        </p:txBody>
      </p:sp>
      <p:sp>
        <p:nvSpPr>
          <p:cNvPr id="10" name="Прямоугольник: скругленные углы 9">
            <a:extLst>
              <a:ext uri="{FF2B5EF4-FFF2-40B4-BE49-F238E27FC236}">
                <a16:creationId xmlns="" xmlns:a16="http://schemas.microsoft.com/office/drawing/2014/main" id="{54914E4C-758D-4AAA-9D64-FFA4D400A3A7}"/>
              </a:ext>
            </a:extLst>
          </p:cNvPr>
          <p:cNvSpPr/>
          <p:nvPr/>
        </p:nvSpPr>
        <p:spPr>
          <a:xfrm>
            <a:off x="5811579" y="5143592"/>
            <a:ext cx="5318334" cy="497444"/>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Бәсекелестерден салмақты артықшылық алу; </a:t>
            </a:r>
          </a:p>
        </p:txBody>
      </p:sp>
      <p:sp>
        <p:nvSpPr>
          <p:cNvPr id="11" name="Прямоугольник: скругленные углы 10">
            <a:extLst>
              <a:ext uri="{FF2B5EF4-FFF2-40B4-BE49-F238E27FC236}">
                <a16:creationId xmlns="" xmlns:a16="http://schemas.microsoft.com/office/drawing/2014/main" id="{A54EC227-0603-439F-B0F2-B93D58042B55}"/>
              </a:ext>
            </a:extLst>
          </p:cNvPr>
          <p:cNvSpPr/>
          <p:nvPr/>
        </p:nvSpPr>
        <p:spPr>
          <a:xfrm>
            <a:off x="5811579" y="4024977"/>
            <a:ext cx="5318334" cy="628404"/>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Инвестицияларды тарту; </a:t>
            </a:r>
          </a:p>
        </p:txBody>
      </p:sp>
      <p:sp>
        <p:nvSpPr>
          <p:cNvPr id="12" name="Прямоугольник: скругленные углы 11">
            <a:extLst>
              <a:ext uri="{FF2B5EF4-FFF2-40B4-BE49-F238E27FC236}">
                <a16:creationId xmlns="" xmlns:a16="http://schemas.microsoft.com/office/drawing/2014/main" id="{FD0FF45D-EEF5-4875-9991-08CD2E3DF978}"/>
              </a:ext>
            </a:extLst>
          </p:cNvPr>
          <p:cNvSpPr/>
          <p:nvPr/>
        </p:nvSpPr>
        <p:spPr>
          <a:xfrm>
            <a:off x="5811579" y="4653381"/>
            <a:ext cx="5318334" cy="490211"/>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latin typeface="Times New Roman" panose="02020603050405020304" pitchFamily="18" charset="0"/>
                <a:cs typeface="Times New Roman" panose="02020603050405020304" pitchFamily="18" charset="0"/>
              </a:rPr>
              <a:t>Жаңа нарықтарға шығу; </a:t>
            </a:r>
          </a:p>
        </p:txBody>
      </p:sp>
      <p:sp>
        <p:nvSpPr>
          <p:cNvPr id="13" name="Прямоугольник: скругленные углы 12">
            <a:extLst>
              <a:ext uri="{FF2B5EF4-FFF2-40B4-BE49-F238E27FC236}">
                <a16:creationId xmlns="" xmlns:a16="http://schemas.microsoft.com/office/drawing/2014/main" id="{98670F77-33D6-47C5-BBDD-74152B5196D7}"/>
              </a:ext>
            </a:extLst>
          </p:cNvPr>
          <p:cNvSpPr/>
          <p:nvPr/>
        </p:nvSpPr>
        <p:spPr>
          <a:xfrm>
            <a:off x="5811579" y="5641036"/>
            <a:ext cx="5318334" cy="769442"/>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chemeClr val="tx1"/>
              </a:solidFill>
              <a:latin typeface="Times New Roman" panose="02020603050405020304" pitchFamily="18" charset="0"/>
              <a:cs typeface="Times New Roman" panose="02020603050405020304" pitchFamily="18" charset="0"/>
            </a:endParaRPr>
          </a:p>
          <a:p>
            <a:pPr algn="ctr"/>
            <a:r>
              <a:rPr lang="ru-RU" b="1" dirty="0">
                <a:solidFill>
                  <a:schemeClr val="tx1"/>
                </a:solidFill>
                <a:latin typeface="Times New Roman" panose="02020603050405020304" pitchFamily="18" charset="0"/>
                <a:cs typeface="Times New Roman" panose="02020603050405020304" pitchFamily="18" charset="0"/>
              </a:rPr>
              <a:t>Халықаралық стандарттар сақталған жағдайда – өнімді шетелге экспорттау.</a:t>
            </a:r>
          </a:p>
          <a:p>
            <a:pPr algn="ctr"/>
            <a:endParaRPr lang="ru-RU" b="1" dirty="0">
              <a:solidFill>
                <a:schemeClr val="tx1"/>
              </a:solidFill>
              <a:latin typeface="Times New Roman" panose="02020603050405020304" pitchFamily="18" charset="0"/>
              <a:cs typeface="Times New Roman" panose="02020603050405020304" pitchFamily="18" charset="0"/>
            </a:endParaRPr>
          </a:p>
        </p:txBody>
      </p:sp>
      <p:pic>
        <p:nvPicPr>
          <p:cNvPr id="7170" name="Picture 2" descr="ÐÐ¾ÑÐ¾Ð¶ÐµÐµ Ð¸Ð·Ð¾Ð±ÑÐ°Ð¶ÐµÐ½Ð¸Ðµ">
            <a:extLst>
              <a:ext uri="{FF2B5EF4-FFF2-40B4-BE49-F238E27FC236}">
                <a16:creationId xmlns="" xmlns:a16="http://schemas.microsoft.com/office/drawing/2014/main" id="{EB000DAC-73B1-4946-B6AD-FE35047316BC}"/>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7688" y="2195737"/>
            <a:ext cx="5553075" cy="368617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87876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ÐÐ°ÑÑÐ¸Ð½ÐºÐ¸ Ð¿Ð¾ Ð·Ð°Ð¿ÑÐ¾ÑÑ step by step">
            <a:extLst>
              <a:ext uri="{FF2B5EF4-FFF2-40B4-BE49-F238E27FC236}">
                <a16:creationId xmlns="" xmlns:a16="http://schemas.microsoft.com/office/drawing/2014/main" id="{61405504-D340-467C-9BE2-6D191987621F}"/>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82049" y="1120413"/>
            <a:ext cx="4876800" cy="48768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скругленные углы 4">
            <a:extLst>
              <a:ext uri="{FF2B5EF4-FFF2-40B4-BE49-F238E27FC236}">
                <a16:creationId xmlns="" xmlns:a16="http://schemas.microsoft.com/office/drawing/2014/main" id="{978E095A-BA52-4D49-B951-C73D01A41E93}"/>
              </a:ext>
            </a:extLst>
          </p:cNvPr>
          <p:cNvSpPr/>
          <p:nvPr/>
        </p:nvSpPr>
        <p:spPr>
          <a:xfrm>
            <a:off x="2232334" y="5087932"/>
            <a:ext cx="9525831" cy="909281"/>
          </a:xfrm>
          <a:prstGeom prst="round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latin typeface="Times New Roman" panose="02020603050405020304" pitchFamily="18" charset="0"/>
                <a:cs typeface="Times New Roman" panose="02020603050405020304" pitchFamily="18" charset="0"/>
              </a:rPr>
              <a:t>Қажетті техникалық шарттарды жасау және орындау туралы шешім қабылдау. Мәселен, автомобильдің қандай</a:t>
            </a:r>
            <a:r>
              <a:rPr lang="kk-KZ" sz="1600" b="1" dirty="0">
                <a:solidFill>
                  <a:schemeClr val="tx1"/>
                </a:solidFill>
                <a:latin typeface="Times New Roman" panose="02020603050405020304" pitchFamily="18" charset="0"/>
                <a:cs typeface="Times New Roman" panose="02020603050405020304" pitchFamily="18" charset="0"/>
              </a:rPr>
              <a:t>да бір</a:t>
            </a:r>
            <a:r>
              <a:rPr lang="ru-RU" sz="1600" b="1" dirty="0">
                <a:solidFill>
                  <a:schemeClr val="tx1"/>
                </a:solidFill>
                <a:latin typeface="Times New Roman" panose="02020603050405020304" pitchFamily="18" charset="0"/>
                <a:cs typeface="Times New Roman" panose="02020603050405020304" pitchFamily="18" charset="0"/>
              </a:rPr>
              <a:t> маркасын шығару үшін алдымен оның тұтынушыларын анықтау қажет (жаппай тұтыну немесе шағын сегмент аудиториясы, мысалы, өте ауқатты адамдар).</a:t>
            </a:r>
          </a:p>
        </p:txBody>
      </p:sp>
      <p:sp>
        <p:nvSpPr>
          <p:cNvPr id="6" name="Прямоугольник: скругленные углы 5">
            <a:extLst>
              <a:ext uri="{FF2B5EF4-FFF2-40B4-BE49-F238E27FC236}">
                <a16:creationId xmlns="" xmlns:a16="http://schemas.microsoft.com/office/drawing/2014/main" id="{D3CAF08E-0CF2-43F1-B2F8-21ABD5C23921}"/>
              </a:ext>
            </a:extLst>
          </p:cNvPr>
          <p:cNvSpPr/>
          <p:nvPr/>
        </p:nvSpPr>
        <p:spPr>
          <a:xfrm>
            <a:off x="2780660" y="4494423"/>
            <a:ext cx="8977505" cy="457986"/>
          </a:xfrm>
          <a:prstGeom prst="round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latin typeface="Times New Roman" panose="02020603050405020304" pitchFamily="18" charset="0"/>
                <a:cs typeface="Times New Roman" panose="02020603050405020304" pitchFamily="18" charset="0"/>
              </a:rPr>
              <a:t>Екінші кезеңде өндіріске дайындық тексеріледі және жауапкершіліктер бөлінеді.</a:t>
            </a:r>
          </a:p>
        </p:txBody>
      </p:sp>
      <p:sp>
        <p:nvSpPr>
          <p:cNvPr id="7" name="Прямоугольник: скругленные углы 6">
            <a:extLst>
              <a:ext uri="{FF2B5EF4-FFF2-40B4-BE49-F238E27FC236}">
                <a16:creationId xmlns="" xmlns:a16="http://schemas.microsoft.com/office/drawing/2014/main" id="{37645FE1-245E-48DC-AEE2-C0F9DDFDE342}"/>
              </a:ext>
            </a:extLst>
          </p:cNvPr>
          <p:cNvSpPr/>
          <p:nvPr/>
        </p:nvSpPr>
        <p:spPr>
          <a:xfrm>
            <a:off x="3423254" y="3979875"/>
            <a:ext cx="8334912" cy="457986"/>
          </a:xfrm>
          <a:prstGeom prst="round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latin typeface="Times New Roman" panose="02020603050405020304" pitchFamily="18" charset="0"/>
                <a:cs typeface="Times New Roman" panose="02020603050405020304" pitchFamily="18" charset="0"/>
              </a:rPr>
              <a:t>Тауарларды тікелей дайындау немесе қызметтер көрсету.</a:t>
            </a:r>
          </a:p>
        </p:txBody>
      </p:sp>
      <p:sp>
        <p:nvSpPr>
          <p:cNvPr id="8" name="Прямоугольник: скругленные углы 7">
            <a:extLst>
              <a:ext uri="{FF2B5EF4-FFF2-40B4-BE49-F238E27FC236}">
                <a16:creationId xmlns="" xmlns:a16="http://schemas.microsoft.com/office/drawing/2014/main" id="{6C32A87F-3FC7-441C-98D2-ECE2CEF9A7FF}"/>
              </a:ext>
            </a:extLst>
          </p:cNvPr>
          <p:cNvSpPr/>
          <p:nvPr/>
        </p:nvSpPr>
        <p:spPr>
          <a:xfrm>
            <a:off x="3983364" y="3454128"/>
            <a:ext cx="7774802" cy="457986"/>
          </a:xfrm>
          <a:prstGeom prst="round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latin typeface="Times New Roman" panose="02020603050405020304" pitchFamily="18" charset="0"/>
                <a:cs typeface="Times New Roman" panose="02020603050405020304" pitchFamily="18" charset="0"/>
              </a:rPr>
              <a:t>Ақауларды және кемшіліктерді жою, өзгерістерді бақылауды қамтамасыз ету және болашақта ақауларды болдырмау үшін кері байланысты ұйымдастыру.</a:t>
            </a:r>
          </a:p>
        </p:txBody>
      </p:sp>
      <p:sp>
        <p:nvSpPr>
          <p:cNvPr id="9" name="Прямоугольник: скругленные углы 8">
            <a:extLst>
              <a:ext uri="{FF2B5EF4-FFF2-40B4-BE49-F238E27FC236}">
                <a16:creationId xmlns="" xmlns:a16="http://schemas.microsoft.com/office/drawing/2014/main" id="{FF1D4BEC-3E23-484B-B34A-0D777524FEC9}"/>
              </a:ext>
            </a:extLst>
          </p:cNvPr>
          <p:cNvSpPr/>
          <p:nvPr/>
        </p:nvSpPr>
        <p:spPr>
          <a:xfrm>
            <a:off x="4538436" y="2947969"/>
            <a:ext cx="7219729" cy="457986"/>
          </a:xfrm>
          <a:prstGeom prst="round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latin typeface="Times New Roman" panose="02020603050405020304" pitchFamily="18" charset="0"/>
                <a:cs typeface="Times New Roman" panose="02020603050405020304" pitchFamily="18" charset="0"/>
              </a:rPr>
              <a:t>Сапа бойынша жоспарлар құру.</a:t>
            </a:r>
          </a:p>
        </p:txBody>
      </p:sp>
      <p:sp>
        <p:nvSpPr>
          <p:cNvPr id="10" name="Прямоугольник 9">
            <a:extLst>
              <a:ext uri="{FF2B5EF4-FFF2-40B4-BE49-F238E27FC236}">
                <a16:creationId xmlns="" xmlns:a16="http://schemas.microsoft.com/office/drawing/2014/main" id="{0E20FB27-B53C-445E-9CD0-345D43CF9F7C}"/>
              </a:ext>
            </a:extLst>
          </p:cNvPr>
          <p:cNvSpPr/>
          <p:nvPr/>
        </p:nvSpPr>
        <p:spPr>
          <a:xfrm>
            <a:off x="1137588" y="194768"/>
            <a:ext cx="10067826" cy="769441"/>
          </a:xfrm>
          <a:prstGeom prst="rect">
            <a:avLst/>
          </a:prstGeom>
        </p:spPr>
        <p:txBody>
          <a:bodyPr wrap="square">
            <a:spAutoFit/>
          </a:bodyPr>
          <a:lstStyle/>
          <a:p>
            <a:pPr algn="ctr"/>
            <a:r>
              <a:rPr lang="ru-RU" sz="4400" b="1" dirty="0">
                <a:latin typeface="Times New Roman" panose="02020603050405020304" pitchFamily="18" charset="0"/>
                <a:cs typeface="Times New Roman" panose="02020603050405020304" pitchFamily="18" charset="0"/>
              </a:rPr>
              <a:t>Сапаны басқару жүйесінің кезеңдері</a:t>
            </a:r>
          </a:p>
        </p:txBody>
      </p:sp>
    </p:spTree>
    <p:extLst>
      <p:ext uri="{BB962C8B-B14F-4D97-AF65-F5344CB8AC3E}">
        <p14:creationId xmlns="" xmlns:p14="http://schemas.microsoft.com/office/powerpoint/2010/main" val="2199220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 descr="ÐÐ°ÑÑÐ¸Ð½ÐºÐ¸ Ð¿Ð¾ Ð·Ð°Ð¿ÑÐ¾ÑÑ thinking emoji cost price">
            <a:extLst>
              <a:ext uri="{FF2B5EF4-FFF2-40B4-BE49-F238E27FC236}">
                <a16:creationId xmlns="" xmlns:a16="http://schemas.microsoft.com/office/drawing/2014/main" id="{200AEF05-268A-4DE8-BF85-0D2E21954643}"/>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flipH="1">
            <a:off x="394526" y="5335398"/>
            <a:ext cx="713064" cy="713064"/>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Облачко с текстом: овальное 3">
            <a:extLst>
              <a:ext uri="{FF2B5EF4-FFF2-40B4-BE49-F238E27FC236}">
                <a16:creationId xmlns="" xmlns:a16="http://schemas.microsoft.com/office/drawing/2014/main" id="{51774C82-8060-4AD7-9089-75B90A10EE41}"/>
              </a:ext>
            </a:extLst>
          </p:cNvPr>
          <p:cNvSpPr/>
          <p:nvPr/>
        </p:nvSpPr>
        <p:spPr>
          <a:xfrm>
            <a:off x="1254881" y="4482606"/>
            <a:ext cx="1714822" cy="852792"/>
          </a:xfrm>
          <a:prstGeom prst="wedgeEllipseCallout">
            <a:avLst>
              <a:gd name="adj1" fmla="val -56783"/>
              <a:gd name="adj2" fmla="val 48599"/>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Picture 4" descr="ÐÐ°ÑÑÐ¸Ð½ÐºÐ¸ Ð¿Ð¾ Ð·Ð°Ð¿ÑÐ¾ÑÑ ISO">
            <a:extLst>
              <a:ext uri="{FF2B5EF4-FFF2-40B4-BE49-F238E27FC236}">
                <a16:creationId xmlns="" xmlns:a16="http://schemas.microsoft.com/office/drawing/2014/main" id="{D379AC96-646E-404A-9779-C39CD1A7908C}"/>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75348" y="4507913"/>
            <a:ext cx="999198" cy="827080"/>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Прямоугольник: скругленные углы 9">
            <a:extLst>
              <a:ext uri="{FF2B5EF4-FFF2-40B4-BE49-F238E27FC236}">
                <a16:creationId xmlns="" xmlns:a16="http://schemas.microsoft.com/office/drawing/2014/main" id="{4B403AE1-D656-46D5-B4B6-A1732AE6A3F7}"/>
              </a:ext>
            </a:extLst>
          </p:cNvPr>
          <p:cNvSpPr/>
          <p:nvPr/>
        </p:nvSpPr>
        <p:spPr>
          <a:xfrm>
            <a:off x="3529841" y="3629814"/>
            <a:ext cx="8534297" cy="852792"/>
          </a:xfrm>
          <a:prstGeom prst="round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latin typeface="Times New Roman" panose="02020603050405020304" pitchFamily="18" charset="0"/>
                <a:cs typeface="Times New Roman" panose="02020603050405020304" pitchFamily="18" charset="0"/>
              </a:rPr>
              <a:t>ИСО 9000 стандарттарын әзірлеумен және енгізумен стандарттау жөніндегі халықаралық ұйым (стандарттау жөніндегі халықаралық ұйым, ИСО) айналысад</a:t>
            </a:r>
            <a:r>
              <a:rPr lang="kk-KZ" sz="1600" b="1" dirty="0">
                <a:solidFill>
                  <a:schemeClr val="tx1"/>
                </a:solidFill>
                <a:latin typeface="Times New Roman" panose="02020603050405020304" pitchFamily="18" charset="0"/>
                <a:cs typeface="Times New Roman" panose="02020603050405020304" pitchFamily="18" charset="0"/>
              </a:rPr>
              <a:t>ы</a:t>
            </a:r>
            <a:r>
              <a:rPr lang="ru-RU" sz="1600" b="1" dirty="0">
                <a:solidFill>
                  <a:schemeClr val="tx1"/>
                </a:solidFill>
                <a:latin typeface="Times New Roman" panose="02020603050405020304" pitchFamily="18" charset="0"/>
                <a:cs typeface="Times New Roman" panose="02020603050405020304" pitchFamily="18" charset="0"/>
              </a:rPr>
              <a:t>.</a:t>
            </a:r>
          </a:p>
        </p:txBody>
      </p:sp>
      <p:pic>
        <p:nvPicPr>
          <p:cNvPr id="11" name="Picture 8" descr="ÐÐ°ÑÑÐ¸Ð½ÐºÐ¸ Ð¿Ð¾ Ð·Ð°Ð¿ÑÐ¾ÑÑ quality">
            <a:extLst>
              <a:ext uri="{FF2B5EF4-FFF2-40B4-BE49-F238E27FC236}">
                <a16:creationId xmlns="" xmlns:a16="http://schemas.microsoft.com/office/drawing/2014/main" id="{50E781D9-ACB4-4A11-8023-62E6E9B75728}"/>
              </a:ext>
            </a:extLst>
          </p:cNvPr>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12702" t="12293" r="11714" b="12122"/>
          <a:stretch/>
        </p:blipFill>
        <p:spPr bwMode="auto">
          <a:xfrm>
            <a:off x="3024010" y="4812101"/>
            <a:ext cx="421348" cy="421349"/>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Прямоугольник: скругленные углы 11">
            <a:extLst>
              <a:ext uri="{FF2B5EF4-FFF2-40B4-BE49-F238E27FC236}">
                <a16:creationId xmlns="" xmlns:a16="http://schemas.microsoft.com/office/drawing/2014/main" id="{E2CDC025-CD0F-4292-B546-1DEC8F4B8BA3}"/>
              </a:ext>
            </a:extLst>
          </p:cNvPr>
          <p:cNvSpPr/>
          <p:nvPr/>
        </p:nvSpPr>
        <p:spPr>
          <a:xfrm>
            <a:off x="1107590" y="1503730"/>
            <a:ext cx="10536330" cy="1963024"/>
          </a:xfrm>
          <a:prstGeom prst="roundRect">
            <a:avLst/>
          </a:prstGeom>
          <a:solidFill>
            <a:schemeClr val="bg1"/>
          </a:solid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pic>
        <p:nvPicPr>
          <p:cNvPr id="13" name="Picture 2" descr="ÐÐ¾ÑÐ¾Ð¶ÐµÐµ Ð¸Ð·Ð¾Ð±ÑÐ°Ð¶ÐµÐ½Ð¸Ðµ">
            <a:extLst>
              <a:ext uri="{FF2B5EF4-FFF2-40B4-BE49-F238E27FC236}">
                <a16:creationId xmlns="" xmlns:a16="http://schemas.microsoft.com/office/drawing/2014/main" id="{834C1AD5-3EDD-4895-94AC-824AF502E057}"/>
              </a:ext>
            </a:extLst>
          </p:cNvPr>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l="19549" t="20889" r="18857" b="20196"/>
          <a:stretch/>
        </p:blipFill>
        <p:spPr bwMode="auto">
          <a:xfrm>
            <a:off x="1550421" y="1755130"/>
            <a:ext cx="1549893" cy="1482506"/>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Прямоугольник: скругленные углы 13">
            <a:extLst>
              <a:ext uri="{FF2B5EF4-FFF2-40B4-BE49-F238E27FC236}">
                <a16:creationId xmlns="" xmlns:a16="http://schemas.microsoft.com/office/drawing/2014/main" id="{CFFB964F-C636-42F9-A423-48706ABA4FA9}"/>
              </a:ext>
            </a:extLst>
          </p:cNvPr>
          <p:cNvSpPr/>
          <p:nvPr/>
        </p:nvSpPr>
        <p:spPr>
          <a:xfrm>
            <a:off x="3387610" y="2013745"/>
            <a:ext cx="7919207" cy="1180503"/>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Times New Roman" panose="02020603050405020304" pitchFamily="18" charset="0"/>
                <a:cs typeface="Times New Roman" panose="02020603050405020304" pitchFamily="18" charset="0"/>
              </a:rPr>
              <a:t>ISO </a:t>
            </a:r>
            <a:r>
              <a:rPr lang="ru-RU" b="1" dirty="0">
                <a:solidFill>
                  <a:srgbClr val="FF0000"/>
                </a:solidFill>
                <a:latin typeface="Times New Roman" panose="02020603050405020304" pitchFamily="18" charset="0"/>
                <a:cs typeface="Times New Roman" panose="02020603050405020304" pitchFamily="18" charset="0"/>
              </a:rPr>
              <a:t>нормаларына </a:t>
            </a:r>
            <a:r>
              <a:rPr lang="ru-RU" dirty="0">
                <a:solidFill>
                  <a:schemeClr val="tx1"/>
                </a:solidFill>
                <a:latin typeface="Times New Roman" panose="02020603050405020304" pitchFamily="18" charset="0"/>
                <a:cs typeface="Times New Roman" panose="02020603050405020304" pitchFamily="18" charset="0"/>
              </a:rPr>
              <a:t>сәйкес сапаны басқару жүйесінің жобасын әзірлеу үшін шамамен </a:t>
            </a:r>
            <a:r>
              <a:rPr lang="ru-RU" b="1" dirty="0">
                <a:solidFill>
                  <a:srgbClr val="FF0000"/>
                </a:solidFill>
                <a:latin typeface="Times New Roman" panose="02020603050405020304" pitchFamily="18" charset="0"/>
                <a:cs typeface="Times New Roman" panose="02020603050405020304" pitchFamily="18" charset="0"/>
              </a:rPr>
              <a:t>8-16 айдай қажет</a:t>
            </a:r>
            <a:r>
              <a:rPr lang="ru-RU" dirty="0">
                <a:solidFill>
                  <a:schemeClr val="tx1"/>
                </a:solidFill>
                <a:latin typeface="Times New Roman" panose="02020603050405020304" pitchFamily="18" charset="0"/>
                <a:cs typeface="Times New Roman" panose="02020603050405020304" pitchFamily="18" charset="0"/>
              </a:rPr>
              <a:t>. </a:t>
            </a:r>
            <a:r>
              <a:rPr lang="ru-RU" b="1" dirty="0">
                <a:solidFill>
                  <a:srgbClr val="FF0000"/>
                </a:solidFill>
                <a:latin typeface="Times New Roman" panose="02020603050405020304" pitchFamily="18" charset="0"/>
                <a:cs typeface="Times New Roman" panose="02020603050405020304" pitchFamily="18" charset="0"/>
              </a:rPr>
              <a:t>Негізі </a:t>
            </a:r>
            <a:r>
              <a:rPr lang="en-US" b="1" dirty="0">
                <a:solidFill>
                  <a:srgbClr val="FF0000"/>
                </a:solidFill>
                <a:latin typeface="Times New Roman" panose="02020603050405020304" pitchFamily="18" charset="0"/>
                <a:cs typeface="Times New Roman" panose="02020603050405020304" pitchFamily="18" charset="0"/>
              </a:rPr>
              <a:t>ISO 9001: 2000 </a:t>
            </a:r>
            <a:r>
              <a:rPr lang="ru-RU" b="1" dirty="0">
                <a:solidFill>
                  <a:srgbClr val="FF0000"/>
                </a:solidFill>
                <a:latin typeface="Times New Roman" panose="02020603050405020304" pitchFamily="18" charset="0"/>
                <a:cs typeface="Times New Roman" panose="02020603050405020304" pitchFamily="18" charset="0"/>
              </a:rPr>
              <a:t>стандарты болып табылады</a:t>
            </a:r>
            <a:r>
              <a:rPr lang="ru-RU" dirty="0">
                <a:solidFill>
                  <a:schemeClr val="tx1"/>
                </a:solidFill>
                <a:latin typeface="Times New Roman" panose="02020603050405020304" pitchFamily="18" charset="0"/>
                <a:cs typeface="Times New Roman" panose="02020603050405020304" pitchFamily="18" charset="0"/>
              </a:rPr>
              <a:t>, алайда ол тек жүзеге асыру керек екенін анықтайды, бірақ бұл қалай жасалуы керек екенін көрсетпейді.</a:t>
            </a:r>
          </a:p>
        </p:txBody>
      </p:sp>
      <p:sp>
        <p:nvSpPr>
          <p:cNvPr id="15" name="Прямоугольник: скругленные углы 14">
            <a:extLst>
              <a:ext uri="{FF2B5EF4-FFF2-40B4-BE49-F238E27FC236}">
                <a16:creationId xmlns="" xmlns:a16="http://schemas.microsoft.com/office/drawing/2014/main" id="{BC4D4B3F-44EB-4901-B46B-54649382FF4C}"/>
              </a:ext>
            </a:extLst>
          </p:cNvPr>
          <p:cNvSpPr/>
          <p:nvPr/>
        </p:nvSpPr>
        <p:spPr>
          <a:xfrm>
            <a:off x="3529841" y="4482606"/>
            <a:ext cx="8534297" cy="1080340"/>
          </a:xfrm>
          <a:prstGeom prst="round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latin typeface="Times New Roman" panose="02020603050405020304" pitchFamily="18" charset="0"/>
                <a:cs typeface="Times New Roman" panose="02020603050405020304" pitchFamily="18" charset="0"/>
              </a:rPr>
              <a:t>ИСО 9000 сериялы негізгі құжаттардың бірі </a:t>
            </a:r>
            <a:r>
              <a:rPr lang="en-US" sz="1600" b="1" dirty="0">
                <a:solidFill>
                  <a:schemeClr val="tx1"/>
                </a:solidFill>
                <a:latin typeface="Times New Roman" panose="02020603050405020304" pitchFamily="18" charset="0"/>
                <a:cs typeface="Times New Roman" panose="02020603050405020304" pitchFamily="18" charset="0"/>
              </a:rPr>
              <a:t>ISO 9001 </a:t>
            </a:r>
            <a:r>
              <a:rPr lang="ru-RU" sz="1600" b="1" dirty="0">
                <a:solidFill>
                  <a:schemeClr val="tx1"/>
                </a:solidFill>
                <a:latin typeface="Times New Roman" panose="02020603050405020304" pitchFamily="18" charset="0"/>
                <a:cs typeface="Times New Roman" panose="02020603050405020304" pitchFamily="18" charset="0"/>
              </a:rPr>
              <a:t>стандарты болып табылады. "Сапа менеджменті жүйесі. Талаптар". Бұл сертификатты алу компанияларға менеджмент жүйесін дамыту және жаңа нарықтарға шығу үшін мүмкіндіктер ашады.</a:t>
            </a:r>
          </a:p>
        </p:txBody>
      </p:sp>
      <p:pic>
        <p:nvPicPr>
          <p:cNvPr id="16" name="Picture 8" descr="ÐÐ°ÑÑÐ¸Ð½ÐºÐ¸ Ð¿Ð¾ Ð·Ð°Ð¿ÑÐ¾ÑÑ quality">
            <a:extLst>
              <a:ext uri="{FF2B5EF4-FFF2-40B4-BE49-F238E27FC236}">
                <a16:creationId xmlns="" xmlns:a16="http://schemas.microsoft.com/office/drawing/2014/main" id="{97A45F66-F1B6-446B-B3CB-06EE944B0889}"/>
              </a:ext>
            </a:extLst>
          </p:cNvPr>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12702" t="12293" r="11714" b="12122"/>
          <a:stretch/>
        </p:blipFill>
        <p:spPr bwMode="auto">
          <a:xfrm>
            <a:off x="3035288" y="3845535"/>
            <a:ext cx="421348" cy="421349"/>
          </a:xfrm>
          <a:prstGeom prst="rect">
            <a:avLst/>
          </a:prstGeom>
          <a:noFill/>
          <a:extLst>
            <a:ext uri="{909E8E84-426E-40DD-AFC4-6F175D3DCCD1}">
              <a14:hiddenFill xmlns="" xmlns:a14="http://schemas.microsoft.com/office/drawing/2010/main">
                <a:solidFill>
                  <a:srgbClr val="FFFFFF"/>
                </a:solidFill>
              </a14:hiddenFill>
            </a:ext>
          </a:extLst>
        </p:spPr>
      </p:pic>
      <p:sp>
        <p:nvSpPr>
          <p:cNvPr id="17" name="Прямоугольник: скругленные углы 16">
            <a:extLst>
              <a:ext uri="{FF2B5EF4-FFF2-40B4-BE49-F238E27FC236}">
                <a16:creationId xmlns="" xmlns:a16="http://schemas.microsoft.com/office/drawing/2014/main" id="{BA085938-0E53-4EC5-9DE1-0AAE7F619D4F}"/>
              </a:ext>
            </a:extLst>
          </p:cNvPr>
          <p:cNvSpPr/>
          <p:nvPr/>
        </p:nvSpPr>
        <p:spPr>
          <a:xfrm>
            <a:off x="3529841" y="5562946"/>
            <a:ext cx="8534297" cy="1080340"/>
          </a:xfrm>
          <a:prstGeom prst="round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latin typeface="Times New Roman" panose="02020603050405020304" pitchFamily="18" charset="0"/>
                <a:cs typeface="Times New Roman" panose="02020603050405020304" pitchFamily="18" charset="0"/>
              </a:rPr>
              <a:t>9000 стандарттар сериясының </a:t>
            </a:r>
            <a:r>
              <a:rPr lang="en-US" sz="1600" b="1" dirty="0">
                <a:solidFill>
                  <a:schemeClr val="tx1"/>
                </a:solidFill>
                <a:latin typeface="Times New Roman" panose="02020603050405020304" pitchFamily="18" charset="0"/>
                <a:cs typeface="Times New Roman" panose="02020603050405020304" pitchFamily="18" charset="0"/>
              </a:rPr>
              <a:t>ISO 9001 </a:t>
            </a:r>
            <a:r>
              <a:rPr lang="ru-RU" sz="1600" b="1" dirty="0">
                <a:solidFill>
                  <a:schemeClr val="tx1"/>
                </a:solidFill>
                <a:latin typeface="Times New Roman" panose="02020603050405020304" pitchFamily="18" charset="0"/>
                <a:cs typeface="Times New Roman" panose="02020603050405020304" pitchFamily="18" charset="0"/>
              </a:rPr>
              <a:t>стандарты сапа менеджменті жүйесінің (СМЖ) критерийлерін белгілейді және кәсіпорынның жұмыс сапасын қамтамасыз ету тұрғысынан оны басқаруға қойылатын жалпы талаптарды ұсынады.</a:t>
            </a:r>
          </a:p>
        </p:txBody>
      </p:sp>
      <p:pic>
        <p:nvPicPr>
          <p:cNvPr id="18" name="Picture 8" descr="ÐÐ°ÑÑÐ¸Ð½ÐºÐ¸ Ð¿Ð¾ Ð·Ð°Ð¿ÑÐ¾ÑÑ quality">
            <a:extLst>
              <a:ext uri="{FF2B5EF4-FFF2-40B4-BE49-F238E27FC236}">
                <a16:creationId xmlns="" xmlns:a16="http://schemas.microsoft.com/office/drawing/2014/main" id="{9142D74E-AD9F-46B2-9C37-021BE9511578}"/>
              </a:ext>
            </a:extLst>
          </p:cNvPr>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12702" t="12293" r="11714" b="12122"/>
          <a:stretch/>
        </p:blipFill>
        <p:spPr bwMode="auto">
          <a:xfrm>
            <a:off x="3035288" y="5892441"/>
            <a:ext cx="421348" cy="421349"/>
          </a:xfrm>
          <a:prstGeom prst="rect">
            <a:avLst/>
          </a:prstGeom>
          <a:noFill/>
          <a:extLst>
            <a:ext uri="{909E8E84-426E-40DD-AFC4-6F175D3DCCD1}">
              <a14:hiddenFill xmlns="" xmlns:a14="http://schemas.microsoft.com/office/drawing/2010/main">
                <a:solidFill>
                  <a:srgbClr val="FFFFFF"/>
                </a:solidFill>
              </a14:hiddenFill>
            </a:ext>
          </a:extLst>
        </p:spPr>
      </p:pic>
      <p:sp>
        <p:nvSpPr>
          <p:cNvPr id="19" name="Прямоугольник 18">
            <a:extLst>
              <a:ext uri="{FF2B5EF4-FFF2-40B4-BE49-F238E27FC236}">
                <a16:creationId xmlns="" xmlns:a16="http://schemas.microsoft.com/office/drawing/2014/main" id="{4F38561C-095D-44D8-BA93-3CF7A7A2D696}"/>
              </a:ext>
            </a:extLst>
          </p:cNvPr>
          <p:cNvSpPr/>
          <p:nvPr/>
        </p:nvSpPr>
        <p:spPr>
          <a:xfrm>
            <a:off x="0" y="347168"/>
            <a:ext cx="12192000" cy="769441"/>
          </a:xfrm>
          <a:prstGeom prst="rect">
            <a:avLst/>
          </a:prstGeom>
        </p:spPr>
        <p:txBody>
          <a:bodyPr wrap="square">
            <a:spAutoFit/>
          </a:bodyPr>
          <a:lstStyle/>
          <a:p>
            <a:pPr algn="ctr"/>
            <a:r>
              <a:rPr lang="ru-RU" sz="4400" b="1" dirty="0">
                <a:latin typeface="Times New Roman" panose="02020603050405020304" pitchFamily="18" charset="0"/>
                <a:cs typeface="Times New Roman" panose="02020603050405020304" pitchFamily="18" charset="0"/>
              </a:rPr>
              <a:t>Компанияда сапаны басқаруды ұйымдастыру</a:t>
            </a:r>
          </a:p>
        </p:txBody>
      </p:sp>
    </p:spTree>
    <p:extLst>
      <p:ext uri="{BB962C8B-B14F-4D97-AF65-F5344CB8AC3E}">
        <p14:creationId xmlns="" xmlns:p14="http://schemas.microsoft.com/office/powerpoint/2010/main" val="185845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ÐÐ°ÑÑÐ¸Ð½ÐºÐ¸ Ð¿Ð¾ Ð·Ð°Ð¿ÑÐ¾ÑÑ management quality">
            <a:extLst>
              <a:ext uri="{FF2B5EF4-FFF2-40B4-BE49-F238E27FC236}">
                <a16:creationId xmlns="" xmlns:a16="http://schemas.microsoft.com/office/drawing/2014/main" id="{C39D4A66-8995-4084-92E9-B41E397851AC}"/>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896938"/>
            <a:ext cx="12192000" cy="50641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339833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ÐÐ°ÑÑÐ¸Ð½ÐºÐ¸ Ð¿Ð¾ Ð·Ð°Ð¿ÑÐ¾ÑÑ ISO">
            <a:extLst>
              <a:ext uri="{FF2B5EF4-FFF2-40B4-BE49-F238E27FC236}">
                <a16:creationId xmlns="" xmlns:a16="http://schemas.microsoft.com/office/drawing/2014/main" id="{C4632456-CE83-4DAC-8EB3-FA6AAC41EDEC}"/>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280400" y="217966"/>
            <a:ext cx="2307572" cy="1910079"/>
          </a:xfrm>
          <a:prstGeom prst="rect">
            <a:avLst/>
          </a:prstGeom>
          <a:noFill/>
          <a:extLst>
            <a:ext uri="{909E8E84-426E-40DD-AFC4-6F175D3DCCD1}">
              <a14:hiddenFill xmlns="" xmlns:a14="http://schemas.microsoft.com/office/drawing/2010/main">
                <a:solidFill>
                  <a:srgbClr val="FFFFFF"/>
                </a:solidFill>
              </a14:hiddenFill>
            </a:ext>
          </a:extLst>
        </p:spPr>
      </p:pic>
      <p:pic>
        <p:nvPicPr>
          <p:cNvPr id="10246" name="Picture 6" descr="ÐÐ°ÑÑÐ¸Ð½ÐºÐ¸ Ð¿Ð¾ Ð·Ð°Ð¿ÑÐ¾ÑÑ step by step">
            <a:extLst>
              <a:ext uri="{FF2B5EF4-FFF2-40B4-BE49-F238E27FC236}">
                <a16:creationId xmlns="" xmlns:a16="http://schemas.microsoft.com/office/drawing/2014/main" id="{6ABDC7DB-26C5-43C9-98EA-B25D38D1F9F1}"/>
              </a:ext>
            </a:extLst>
          </p:cNvPr>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1645" t="6395" r="1466"/>
          <a:stretch/>
        </p:blipFill>
        <p:spPr bwMode="auto">
          <a:xfrm>
            <a:off x="2611120" y="0"/>
            <a:ext cx="5537200" cy="2737168"/>
          </a:xfrm>
          <a:prstGeom prst="rect">
            <a:avLst/>
          </a:prstGeom>
          <a:noFill/>
          <a:extLst>
            <a:ext uri="{909E8E84-426E-40DD-AFC4-6F175D3DCCD1}">
              <a14:hiddenFill xmlns="" xmlns:a14="http://schemas.microsoft.com/office/drawing/2010/main">
                <a:solidFill>
                  <a:srgbClr val="FFFFFF"/>
                </a:solidFill>
              </a14:hiddenFill>
            </a:ext>
          </a:extLst>
        </p:spPr>
      </p:pic>
      <p:sp>
        <p:nvSpPr>
          <p:cNvPr id="8" name="Прямоугольник: скругленные углы 7">
            <a:extLst>
              <a:ext uri="{FF2B5EF4-FFF2-40B4-BE49-F238E27FC236}">
                <a16:creationId xmlns="" xmlns:a16="http://schemas.microsoft.com/office/drawing/2014/main" id="{EB185F00-FAF7-43E4-AE99-A498C2690A30}"/>
              </a:ext>
            </a:extLst>
          </p:cNvPr>
          <p:cNvSpPr/>
          <p:nvPr/>
        </p:nvSpPr>
        <p:spPr>
          <a:xfrm>
            <a:off x="116840" y="2265680"/>
            <a:ext cx="3195320" cy="3169018"/>
          </a:xfrm>
          <a:prstGeom prst="roundRect">
            <a:avLst/>
          </a:prstGeom>
          <a:solidFill>
            <a:schemeClr val="bg1"/>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1. </a:t>
            </a:r>
            <a:r>
              <a:rPr lang="ru-RU" sz="1600" b="1" dirty="0">
                <a:solidFill>
                  <a:schemeClr val="tx1"/>
                </a:solidFill>
                <a:latin typeface="Times New Roman" panose="02020603050405020304" pitchFamily="18" charset="0"/>
                <a:cs typeface="Times New Roman" panose="02020603050405020304" pitchFamily="18" charset="0"/>
              </a:rPr>
              <a:t>Кәсіпорындағы сапа жүйесін талдау</a:t>
            </a:r>
          </a:p>
          <a:p>
            <a:pPr algn="ctr"/>
            <a:r>
              <a:rPr lang="kk-KZ" sz="1600" dirty="0">
                <a:solidFill>
                  <a:schemeClr val="tx1"/>
                </a:solidFill>
                <a:latin typeface="Times New Roman" panose="02020603050405020304" pitchFamily="18" charset="0"/>
                <a:cs typeface="Times New Roman" panose="02020603050405020304" pitchFamily="18" charset="0"/>
              </a:rPr>
              <a:t>Ә</a:t>
            </a:r>
            <a:r>
              <a:rPr lang="ru-RU" sz="1600" dirty="0">
                <a:solidFill>
                  <a:schemeClr val="tx1"/>
                </a:solidFill>
                <a:latin typeface="Times New Roman" panose="02020603050405020304" pitchFamily="18" charset="0"/>
                <a:cs typeface="Times New Roman" panose="02020603050405020304" pitchFamily="18" charset="0"/>
              </a:rPr>
              <a:t>зірлеуге, жұмыстың мақсатын белгілеуге және қажетті құжаттарды дайындау және жүйенің өзін енгізу мерзімін көрсететін кесте жасау болып табылады. Осы кезеңдегі жауапкершілікті барынша айқын ажырату маңызды</a:t>
            </a:r>
            <a:r>
              <a:rPr lang="ru-RU" dirty="0">
                <a:solidFill>
                  <a:schemeClr val="tx1"/>
                </a:solidFill>
                <a:latin typeface="Times New Roman" panose="02020603050405020304" pitchFamily="18" charset="0"/>
                <a:cs typeface="Times New Roman" panose="02020603050405020304" pitchFamily="18" charset="0"/>
              </a:rPr>
              <a:t>.</a:t>
            </a:r>
          </a:p>
        </p:txBody>
      </p:sp>
      <p:sp>
        <p:nvSpPr>
          <p:cNvPr id="11" name="Прямоугольник: скругленные углы 10">
            <a:extLst>
              <a:ext uri="{FF2B5EF4-FFF2-40B4-BE49-F238E27FC236}">
                <a16:creationId xmlns="" xmlns:a16="http://schemas.microsoft.com/office/drawing/2014/main" id="{B77BAABB-E5AF-4ED4-9D93-6F9409EDE529}"/>
              </a:ext>
            </a:extLst>
          </p:cNvPr>
          <p:cNvSpPr/>
          <p:nvPr/>
        </p:nvSpPr>
        <p:spPr>
          <a:xfrm>
            <a:off x="3365500" y="2265680"/>
            <a:ext cx="3116580" cy="3169018"/>
          </a:xfrm>
          <a:prstGeom prst="roundRect">
            <a:avLst/>
          </a:prstGeom>
          <a:solidFill>
            <a:schemeClr val="bg1"/>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2. </a:t>
            </a:r>
            <a:r>
              <a:rPr lang="ru-RU" sz="1600" b="1" dirty="0">
                <a:solidFill>
                  <a:schemeClr val="tx1"/>
                </a:solidFill>
                <a:latin typeface="Times New Roman" panose="02020603050405020304" pitchFamily="18" charset="0"/>
                <a:cs typeface="Times New Roman" panose="02020603050405020304" pitchFamily="18" charset="0"/>
              </a:rPr>
              <a:t>Сапа менеджменті саласында оқыту</a:t>
            </a:r>
          </a:p>
          <a:p>
            <a:pPr algn="ctr"/>
            <a:endParaRPr lang="ru-RU" sz="1600" b="1" dirty="0">
              <a:solidFill>
                <a:schemeClr val="tx1"/>
              </a:solidFill>
              <a:latin typeface="Times New Roman" panose="02020603050405020304" pitchFamily="18" charset="0"/>
              <a:cs typeface="Times New Roman" panose="02020603050405020304" pitchFamily="18" charset="0"/>
            </a:endParaRPr>
          </a:p>
          <a:p>
            <a:pPr algn="ctr"/>
            <a:r>
              <a:rPr lang="ru-RU" sz="1600" dirty="0">
                <a:solidFill>
                  <a:schemeClr val="tx1"/>
                </a:solidFill>
                <a:latin typeface="Times New Roman" panose="02020603050405020304" pitchFamily="18" charset="0"/>
                <a:cs typeface="Times New Roman" panose="02020603050405020304" pitchFamily="18" charset="0"/>
              </a:rPr>
              <a:t>Жүйе мен компанияның табысы қызметкерлердің біліктілігіне тікелей байланысты. Қызметкерлерді сапа менеджменті саласында оқытуға тиісті көңіл бөлу өте маңызды.</a:t>
            </a:r>
          </a:p>
        </p:txBody>
      </p:sp>
      <p:sp>
        <p:nvSpPr>
          <p:cNvPr id="12" name="Прямоугольник: скругленные углы 11">
            <a:extLst>
              <a:ext uri="{FF2B5EF4-FFF2-40B4-BE49-F238E27FC236}">
                <a16:creationId xmlns="" xmlns:a16="http://schemas.microsoft.com/office/drawing/2014/main" id="{2C6B7029-9BD8-4979-A9D6-249D9A248801}"/>
              </a:ext>
            </a:extLst>
          </p:cNvPr>
          <p:cNvSpPr/>
          <p:nvPr/>
        </p:nvSpPr>
        <p:spPr>
          <a:xfrm>
            <a:off x="6535420" y="2265680"/>
            <a:ext cx="2633980" cy="3169018"/>
          </a:xfrm>
          <a:prstGeom prst="roundRect">
            <a:avLst/>
          </a:prstGeom>
          <a:solidFill>
            <a:schemeClr val="bg1"/>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3. </a:t>
            </a:r>
            <a:r>
              <a:rPr lang="ru-RU" sz="1600" b="1" dirty="0">
                <a:solidFill>
                  <a:schemeClr val="tx1"/>
                </a:solidFill>
                <a:latin typeface="Times New Roman" panose="02020603050405020304" pitchFamily="18" charset="0"/>
                <a:cs typeface="Times New Roman" panose="02020603050405020304" pitchFamily="18" charset="0"/>
              </a:rPr>
              <a:t>Жүйені жобалау </a:t>
            </a:r>
          </a:p>
          <a:p>
            <a:pPr algn="ctr"/>
            <a:endParaRPr lang="ru-RU" sz="1600" b="1" dirty="0">
              <a:solidFill>
                <a:schemeClr val="tx1"/>
              </a:solidFill>
              <a:latin typeface="Times New Roman" panose="02020603050405020304" pitchFamily="18" charset="0"/>
              <a:cs typeface="Times New Roman" panose="02020603050405020304" pitchFamily="18" charset="0"/>
            </a:endParaRPr>
          </a:p>
          <a:p>
            <a:pPr algn="ctr"/>
            <a:r>
              <a:rPr lang="ru-RU" sz="1600" dirty="0">
                <a:solidFill>
                  <a:schemeClr val="tx1"/>
                </a:solidFill>
                <a:latin typeface="Times New Roman" panose="02020603050405020304" pitchFamily="18" charset="0"/>
                <a:cs typeface="Times New Roman" panose="02020603050405020304" pitchFamily="18" charset="0"/>
              </a:rPr>
              <a:t>Бұл кезеңде </a:t>
            </a:r>
            <a:r>
              <a:rPr lang="en-US" sz="1600" dirty="0">
                <a:solidFill>
                  <a:schemeClr val="tx1"/>
                </a:solidFill>
                <a:latin typeface="Times New Roman" panose="02020603050405020304" pitchFamily="18" charset="0"/>
                <a:cs typeface="Times New Roman" panose="02020603050405020304" pitchFamily="18" charset="0"/>
              </a:rPr>
              <a:t>ISO 9001:2000 </a:t>
            </a:r>
            <a:r>
              <a:rPr lang="ru-RU" sz="1600" dirty="0">
                <a:solidFill>
                  <a:schemeClr val="tx1"/>
                </a:solidFill>
                <a:latin typeface="Times New Roman" panose="02020603050405020304" pitchFamily="18" charset="0"/>
                <a:cs typeface="Times New Roman" panose="02020603050405020304" pitchFamily="18" charset="0"/>
              </a:rPr>
              <a:t>стандартының нормаларына сәйкес қажетті құжаттарды қалыптастыру қажет. </a:t>
            </a:r>
          </a:p>
        </p:txBody>
      </p:sp>
      <p:sp>
        <p:nvSpPr>
          <p:cNvPr id="13" name="Прямоугольник: скругленные углы 12">
            <a:extLst>
              <a:ext uri="{FF2B5EF4-FFF2-40B4-BE49-F238E27FC236}">
                <a16:creationId xmlns="" xmlns:a16="http://schemas.microsoft.com/office/drawing/2014/main" id="{C361EFDC-8D68-4E9A-850F-E779A4FC2F6A}"/>
              </a:ext>
            </a:extLst>
          </p:cNvPr>
          <p:cNvSpPr/>
          <p:nvPr/>
        </p:nvSpPr>
        <p:spPr>
          <a:xfrm>
            <a:off x="9220200" y="2240707"/>
            <a:ext cx="2854960" cy="3169018"/>
          </a:xfrm>
          <a:prstGeom prst="roundRect">
            <a:avLst/>
          </a:prstGeom>
          <a:solidFill>
            <a:schemeClr val="bg1"/>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4. </a:t>
            </a:r>
            <a:r>
              <a:rPr lang="ru-RU" sz="1600" b="1" dirty="0">
                <a:solidFill>
                  <a:schemeClr val="tx1"/>
                </a:solidFill>
                <a:latin typeface="Times New Roman" panose="02020603050405020304" pitchFamily="18" charset="0"/>
                <a:cs typeface="Times New Roman" panose="02020603050405020304" pitchFamily="18" charset="0"/>
              </a:rPr>
              <a:t>Жүйені енгізу</a:t>
            </a:r>
          </a:p>
          <a:p>
            <a:pPr algn="ctr"/>
            <a:endParaRPr lang="ru-RU" sz="1600" dirty="0">
              <a:solidFill>
                <a:schemeClr val="tx1"/>
              </a:solidFill>
              <a:latin typeface="Times New Roman" panose="02020603050405020304" pitchFamily="18" charset="0"/>
              <a:cs typeface="Times New Roman" panose="02020603050405020304" pitchFamily="18" charset="0"/>
            </a:endParaRPr>
          </a:p>
          <a:p>
            <a:pPr algn="ctr"/>
            <a:r>
              <a:rPr lang="ru-RU" sz="1600" dirty="0">
                <a:solidFill>
                  <a:schemeClr val="tx1"/>
                </a:solidFill>
                <a:latin typeface="Times New Roman" panose="02020603050405020304" pitchFamily="18" charset="0"/>
                <a:cs typeface="Times New Roman" panose="02020603050405020304" pitchFamily="18" charset="0"/>
              </a:rPr>
              <a:t>Барлық құжаттар дайын болған кезде жүйені енгізуге кірісу керек. Тиісті деңгейде сапаны басқаруға үйренетін компания ішінде аудиторлар командасын қалыптастыру керек.</a:t>
            </a:r>
          </a:p>
        </p:txBody>
      </p:sp>
      <p:sp>
        <p:nvSpPr>
          <p:cNvPr id="14" name="Прямоугольник: скругленные углы 13">
            <a:extLst>
              <a:ext uri="{FF2B5EF4-FFF2-40B4-BE49-F238E27FC236}">
                <a16:creationId xmlns="" xmlns:a16="http://schemas.microsoft.com/office/drawing/2014/main" id="{EA565096-3614-4C3B-88FE-E955D1B6C530}"/>
              </a:ext>
            </a:extLst>
          </p:cNvPr>
          <p:cNvSpPr/>
          <p:nvPr/>
        </p:nvSpPr>
        <p:spPr>
          <a:xfrm>
            <a:off x="116840" y="5527040"/>
            <a:ext cx="7045960" cy="1172578"/>
          </a:xfrm>
          <a:prstGeom prst="roundRect">
            <a:avLst/>
          </a:prstGeom>
          <a:solidFill>
            <a:schemeClr val="bg1"/>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5. </a:t>
            </a:r>
            <a:r>
              <a:rPr lang="ru-RU" sz="1600" b="1" dirty="0">
                <a:solidFill>
                  <a:schemeClr val="tx1"/>
                </a:solidFill>
                <a:latin typeface="Times New Roman" panose="02020603050405020304" pitchFamily="18" charset="0"/>
                <a:cs typeface="Times New Roman" panose="02020603050405020304" pitchFamily="18" charset="0"/>
              </a:rPr>
              <a:t>Консультациялық аудит. </a:t>
            </a:r>
            <a:r>
              <a:rPr lang="ru-RU" sz="1600" dirty="0">
                <a:solidFill>
                  <a:schemeClr val="tx1"/>
                </a:solidFill>
                <a:latin typeface="Times New Roman" panose="02020603050405020304" pitchFamily="18" charset="0"/>
                <a:cs typeface="Times New Roman" panose="02020603050405020304" pitchFamily="18" charset="0"/>
              </a:rPr>
              <a:t>Бұл кезең қызметкерлерді және жүйенің өзін тексеруді</a:t>
            </a:r>
            <a:r>
              <a:rPr lang="en-US" sz="1600" dirty="0">
                <a:solidFill>
                  <a:schemeClr val="tx1"/>
                </a:solidFill>
                <a:latin typeface="Times New Roman" panose="02020603050405020304" pitchFamily="18" charset="0"/>
                <a:cs typeface="Times New Roman" panose="02020603050405020304" pitchFamily="18" charset="0"/>
              </a:rPr>
              <a:t> </a:t>
            </a:r>
            <a:r>
              <a:rPr lang="kk-KZ" sz="1600" dirty="0">
                <a:solidFill>
                  <a:schemeClr val="tx1"/>
                </a:solidFill>
                <a:latin typeface="Times New Roman" panose="02020603050405020304" pitchFamily="18" charset="0"/>
                <a:cs typeface="Times New Roman" panose="02020603050405020304" pitchFamily="18" charset="0"/>
              </a:rPr>
              <a:t>қарастырады</a:t>
            </a:r>
            <a:r>
              <a:rPr lang="ru-RU" sz="1600" dirty="0">
                <a:solidFill>
                  <a:schemeClr val="tx1"/>
                </a:solidFill>
                <a:latin typeface="Times New Roman" panose="02020603050405020304" pitchFamily="18" charset="0"/>
                <a:cs typeface="Times New Roman" panose="02020603050405020304" pitchFamily="18" charset="0"/>
              </a:rPr>
              <a:t>. Аудит көмегімен персоналға жұмыстың негізгі принциптері қаншалықты түсінікті және сапа жүйесі </a:t>
            </a:r>
            <a:r>
              <a:rPr lang="en-US" sz="1600" dirty="0">
                <a:solidFill>
                  <a:schemeClr val="tx1"/>
                </a:solidFill>
                <a:latin typeface="Times New Roman" panose="02020603050405020304" pitchFamily="18" charset="0"/>
                <a:cs typeface="Times New Roman" panose="02020603050405020304" pitchFamily="18" charset="0"/>
              </a:rPr>
              <a:t>ISO 9001:2000 </a:t>
            </a:r>
            <a:r>
              <a:rPr lang="ru-RU" sz="1600" dirty="0">
                <a:solidFill>
                  <a:schemeClr val="tx1"/>
                </a:solidFill>
                <a:latin typeface="Times New Roman" panose="02020603050405020304" pitchFamily="18" charset="0"/>
                <a:cs typeface="Times New Roman" panose="02020603050405020304" pitchFamily="18" charset="0"/>
              </a:rPr>
              <a:t>стандартының нормаларына сәйкес келе ме екендігі анықталады.</a:t>
            </a:r>
          </a:p>
        </p:txBody>
      </p:sp>
      <p:sp>
        <p:nvSpPr>
          <p:cNvPr id="15" name="Прямоугольник: скругленные углы 14">
            <a:extLst>
              <a:ext uri="{FF2B5EF4-FFF2-40B4-BE49-F238E27FC236}">
                <a16:creationId xmlns="" xmlns:a16="http://schemas.microsoft.com/office/drawing/2014/main" id="{20646467-7A4E-4D33-9650-3BBE50780321}"/>
              </a:ext>
            </a:extLst>
          </p:cNvPr>
          <p:cNvSpPr/>
          <p:nvPr/>
        </p:nvSpPr>
        <p:spPr>
          <a:xfrm>
            <a:off x="7213600" y="5547360"/>
            <a:ext cx="4861560" cy="1172578"/>
          </a:xfrm>
          <a:prstGeom prst="roundRect">
            <a:avLst/>
          </a:prstGeom>
          <a:solidFill>
            <a:schemeClr val="bg1"/>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6. </a:t>
            </a:r>
            <a:r>
              <a:rPr lang="ru-RU" sz="1600" b="1" dirty="0">
                <a:solidFill>
                  <a:schemeClr val="tx1"/>
                </a:solidFill>
                <a:latin typeface="Times New Roman" panose="02020603050405020304" pitchFamily="18" charset="0"/>
                <a:cs typeface="Times New Roman" panose="02020603050405020304" pitchFamily="18" charset="0"/>
              </a:rPr>
              <a:t>Сертификаттау рәсімі. </a:t>
            </a:r>
            <a:r>
              <a:rPr lang="ru-RU" sz="1600" dirty="0">
                <a:solidFill>
                  <a:schemeClr val="tx1"/>
                </a:solidFill>
                <a:latin typeface="Times New Roman" panose="02020603050405020304" pitchFamily="18" charset="0"/>
                <a:cs typeface="Times New Roman" panose="02020603050405020304" pitchFamily="18" charset="0"/>
              </a:rPr>
              <a:t>Барлық кемшіліктер жойылғаннан кейін </a:t>
            </a:r>
            <a:r>
              <a:rPr lang="en-US" sz="1600" dirty="0">
                <a:solidFill>
                  <a:schemeClr val="tx1"/>
                </a:solidFill>
                <a:latin typeface="Times New Roman" panose="02020603050405020304" pitchFamily="18" charset="0"/>
                <a:cs typeface="Times New Roman" panose="02020603050405020304" pitchFamily="18" charset="0"/>
              </a:rPr>
              <a:t>ISO 9001: 2000 </a:t>
            </a:r>
            <a:r>
              <a:rPr lang="ru-RU" sz="1600" dirty="0">
                <a:solidFill>
                  <a:schemeClr val="tx1"/>
                </a:solidFill>
                <a:latin typeface="Times New Roman" panose="02020603050405020304" pitchFamily="18" charset="0"/>
                <a:cs typeface="Times New Roman" panose="02020603050405020304" pitchFamily="18" charset="0"/>
              </a:rPr>
              <a:t>сертификатын алуға болады.</a:t>
            </a:r>
          </a:p>
        </p:txBody>
      </p:sp>
    </p:spTree>
    <p:extLst>
      <p:ext uri="{BB962C8B-B14F-4D97-AF65-F5344CB8AC3E}">
        <p14:creationId xmlns="" xmlns:p14="http://schemas.microsoft.com/office/powerpoint/2010/main" val="1613191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ÐÐ°ÑÑÐ¸Ð½ÐºÐ¸ Ð¿Ð¾ Ð·Ð°Ð¿ÑÐ¾ÑÑ Bureau Veritas Certification">
            <a:extLst>
              <a:ext uri="{FF2B5EF4-FFF2-40B4-BE49-F238E27FC236}">
                <a16:creationId xmlns="" xmlns:a16="http://schemas.microsoft.com/office/drawing/2014/main" id="{B86ADBB5-5B49-4EF4-9052-967E28FEE1ED}"/>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302918" y="2676764"/>
            <a:ext cx="2420136" cy="1314689"/>
          </a:xfrm>
          <a:prstGeom prst="rect">
            <a:avLst/>
          </a:prstGeom>
          <a:noFill/>
          <a:extLst>
            <a:ext uri="{909E8E84-426E-40DD-AFC4-6F175D3DCCD1}">
              <a14:hiddenFill xmlns="" xmlns:a14="http://schemas.microsoft.com/office/drawing/2010/main">
                <a:solidFill>
                  <a:srgbClr val="FFFFFF"/>
                </a:solidFill>
              </a14:hiddenFill>
            </a:ext>
          </a:extLst>
        </p:spPr>
      </p:pic>
      <p:pic>
        <p:nvPicPr>
          <p:cNvPr id="12292" name="Picture 4" descr="ÐÐ°ÑÑÐ¸Ð½ÐºÐ¸ Ð¿Ð¾ Ð·Ð°Ð¿ÑÐ¾ÑÑ Lloyd's Register Quality Assurance Ltd">
            <a:extLst>
              <a:ext uri="{FF2B5EF4-FFF2-40B4-BE49-F238E27FC236}">
                <a16:creationId xmlns="" xmlns:a16="http://schemas.microsoft.com/office/drawing/2014/main" id="{CC666B4E-3670-420E-AEFF-E505D42BA27B}"/>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539500" y="1437162"/>
            <a:ext cx="2514876" cy="904285"/>
          </a:xfrm>
          <a:prstGeom prst="rect">
            <a:avLst/>
          </a:prstGeom>
          <a:noFill/>
          <a:extLst>
            <a:ext uri="{909E8E84-426E-40DD-AFC4-6F175D3DCCD1}">
              <a14:hiddenFill xmlns="" xmlns:a14="http://schemas.microsoft.com/office/drawing/2010/main">
                <a:solidFill>
                  <a:srgbClr val="FFFFFF"/>
                </a:solidFill>
              </a14:hiddenFill>
            </a:ext>
          </a:extLst>
        </p:spPr>
      </p:pic>
      <p:pic>
        <p:nvPicPr>
          <p:cNvPr id="12294" name="Picture 6" descr="ÐÐ°ÑÑÐ¸Ð½ÐºÐ¸ Ð¿Ð¾ Ð·Ð°Ð¿ÑÐ¾ÑÑ Det Norske Veritas">
            <a:extLst>
              <a:ext uri="{FF2B5EF4-FFF2-40B4-BE49-F238E27FC236}">
                <a16:creationId xmlns="" xmlns:a16="http://schemas.microsoft.com/office/drawing/2014/main" id="{DD600F5B-7638-4835-80CA-486DE627C023}"/>
              </a:ext>
            </a:extLst>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07468" y="2530277"/>
            <a:ext cx="1314689" cy="1314689"/>
          </a:xfrm>
          <a:prstGeom prst="rect">
            <a:avLst/>
          </a:prstGeom>
          <a:noFill/>
          <a:extLst>
            <a:ext uri="{909E8E84-426E-40DD-AFC4-6F175D3DCCD1}">
              <a14:hiddenFill xmlns="" xmlns:a14="http://schemas.microsoft.com/office/drawing/2010/main">
                <a:solidFill>
                  <a:srgbClr val="FFFFFF"/>
                </a:solidFill>
              </a14:hiddenFill>
            </a:ext>
          </a:extLst>
        </p:spPr>
      </p:pic>
      <p:pic>
        <p:nvPicPr>
          <p:cNvPr id="12296" name="Picture 8" descr="ÐÐ°ÑÑÐ¸Ð½ÐºÐ¸ Ð¿Ð¾ Ð·Ð°Ð¿ÑÐ¾ÑÑ SGS">
            <a:extLst>
              <a:ext uri="{FF2B5EF4-FFF2-40B4-BE49-F238E27FC236}">
                <a16:creationId xmlns="" xmlns:a16="http://schemas.microsoft.com/office/drawing/2014/main" id="{ECE84E13-4668-4EA7-90A2-092727A5EAB5}"/>
              </a:ext>
            </a:extLst>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967458" y="4504288"/>
            <a:ext cx="2420136" cy="1189900"/>
          </a:xfrm>
          <a:prstGeom prst="rect">
            <a:avLst/>
          </a:prstGeom>
          <a:noFill/>
          <a:extLst>
            <a:ext uri="{909E8E84-426E-40DD-AFC4-6F175D3DCCD1}">
              <a14:hiddenFill xmlns="" xmlns:a14="http://schemas.microsoft.com/office/drawing/2010/main">
                <a:solidFill>
                  <a:srgbClr val="FFFFFF"/>
                </a:solidFill>
              </a14:hiddenFill>
            </a:ext>
          </a:extLst>
        </p:spPr>
      </p:pic>
      <p:pic>
        <p:nvPicPr>
          <p:cNvPr id="12298" name="Picture 10" descr="ÐÐ°ÑÑÐ¸Ð½ÐºÐ¸ Ð¿Ð¾ Ð·Ð°Ð¿ÑÐ¾ÑÑ TÃV Cert .">
            <a:extLst>
              <a:ext uri="{FF2B5EF4-FFF2-40B4-BE49-F238E27FC236}">
                <a16:creationId xmlns="" xmlns:a16="http://schemas.microsoft.com/office/drawing/2014/main" id="{93EB8AD3-113A-426A-93DA-902D8F5635D2}"/>
              </a:ext>
            </a:extLst>
          </p:cNvPr>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121552" y="4401069"/>
            <a:ext cx="2443261" cy="1189900"/>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4" descr="ÐÐ°ÑÑÐ¸Ð½ÐºÐ¸ Ð¿Ð¾ Ð·Ð°Ð¿ÑÐ¾ÑÑ ISO">
            <a:extLst>
              <a:ext uri="{FF2B5EF4-FFF2-40B4-BE49-F238E27FC236}">
                <a16:creationId xmlns="" xmlns:a16="http://schemas.microsoft.com/office/drawing/2014/main" id="{38AE9C30-91BF-496C-8553-0104891B85F4}"/>
              </a:ext>
            </a:extLst>
          </p:cNvP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408942" y="3419716"/>
            <a:ext cx="1086850" cy="899634"/>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рямоугольник 3">
            <a:extLst>
              <a:ext uri="{FF2B5EF4-FFF2-40B4-BE49-F238E27FC236}">
                <a16:creationId xmlns="" xmlns:a16="http://schemas.microsoft.com/office/drawing/2014/main" id="{F20519B5-759B-4DD7-97E5-3B2E9A2642B8}"/>
              </a:ext>
            </a:extLst>
          </p:cNvPr>
          <p:cNvSpPr/>
          <p:nvPr/>
        </p:nvSpPr>
        <p:spPr>
          <a:xfrm>
            <a:off x="2031834" y="3784549"/>
            <a:ext cx="3034164" cy="646331"/>
          </a:xfrm>
          <a:prstGeom prst="rect">
            <a:avLst/>
          </a:prstGeom>
        </p:spPr>
        <p:txBody>
          <a:bodyPr wrap="none">
            <a:spAutoFit/>
          </a:bodyPr>
          <a:lstStyle/>
          <a:p>
            <a:r>
              <a:rPr lang="ru-RU" b="1" dirty="0">
                <a:latin typeface="Times New Roman" panose="02020603050405020304" pitchFamily="18" charset="0"/>
                <a:cs typeface="Times New Roman" panose="02020603050405020304" pitchFamily="18" charset="0"/>
              </a:rPr>
              <a:t>Bureau Veritas Certification </a:t>
            </a:r>
            <a:endParaRPr lang="en-US" b="1" dirty="0">
              <a:latin typeface="Times New Roman" panose="02020603050405020304" pitchFamily="18" charset="0"/>
              <a:cs typeface="Times New Roman" panose="02020603050405020304" pitchFamily="18" charset="0"/>
            </a:endParaRPr>
          </a:p>
          <a:p>
            <a:pPr algn="ctr"/>
            <a:r>
              <a:rPr lang="ru-RU" b="1" dirty="0">
                <a:latin typeface="Times New Roman" panose="02020603050405020304" pitchFamily="18" charset="0"/>
                <a:cs typeface="Times New Roman" panose="02020603050405020304" pitchFamily="18" charset="0"/>
              </a:rPr>
              <a:t>(Ұлыбритания)</a:t>
            </a:r>
          </a:p>
        </p:txBody>
      </p:sp>
      <p:sp>
        <p:nvSpPr>
          <p:cNvPr id="5" name="Прямоугольник 4">
            <a:extLst>
              <a:ext uri="{FF2B5EF4-FFF2-40B4-BE49-F238E27FC236}">
                <a16:creationId xmlns="" xmlns:a16="http://schemas.microsoft.com/office/drawing/2014/main" id="{E75AA5E0-3161-4347-8A3D-9EBA6D9D994D}"/>
              </a:ext>
            </a:extLst>
          </p:cNvPr>
          <p:cNvSpPr/>
          <p:nvPr/>
        </p:nvSpPr>
        <p:spPr>
          <a:xfrm>
            <a:off x="3943352" y="2341447"/>
            <a:ext cx="4252190" cy="646331"/>
          </a:xfrm>
          <a:prstGeom prst="rect">
            <a:avLst/>
          </a:prstGeom>
        </p:spPr>
        <p:txBody>
          <a:bodyPr wrap="none">
            <a:spAutoFit/>
          </a:bodyPr>
          <a:lstStyle/>
          <a:p>
            <a:r>
              <a:rPr lang="ru-RU" b="1" dirty="0">
                <a:latin typeface="Times New Roman" panose="02020603050405020304" pitchFamily="18" charset="0"/>
                <a:cs typeface="Times New Roman" panose="02020603050405020304" pitchFamily="18" charset="0"/>
              </a:rPr>
              <a:t>Lloyd 's Register Quality Assurance Ltd </a:t>
            </a:r>
            <a:endParaRPr lang="en-US" b="1" dirty="0">
              <a:latin typeface="Times New Roman" panose="02020603050405020304" pitchFamily="18" charset="0"/>
              <a:cs typeface="Times New Roman" panose="02020603050405020304" pitchFamily="18" charset="0"/>
            </a:endParaRPr>
          </a:p>
          <a:p>
            <a:pPr algn="ctr"/>
            <a:r>
              <a:rPr lang="ru-RU" b="1" dirty="0">
                <a:latin typeface="Times New Roman" panose="02020603050405020304" pitchFamily="18" charset="0"/>
                <a:cs typeface="Times New Roman" panose="02020603050405020304" pitchFamily="18" charset="0"/>
              </a:rPr>
              <a:t>(Ұлыбритания)</a:t>
            </a:r>
          </a:p>
        </p:txBody>
      </p:sp>
      <p:sp>
        <p:nvSpPr>
          <p:cNvPr id="6" name="Прямоугольник 5">
            <a:extLst>
              <a:ext uri="{FF2B5EF4-FFF2-40B4-BE49-F238E27FC236}">
                <a16:creationId xmlns="" xmlns:a16="http://schemas.microsoft.com/office/drawing/2014/main" id="{F00AD724-2F46-4187-8088-3BCF0292BFE3}"/>
              </a:ext>
            </a:extLst>
          </p:cNvPr>
          <p:cNvSpPr/>
          <p:nvPr/>
        </p:nvSpPr>
        <p:spPr>
          <a:xfrm>
            <a:off x="3072401" y="5628858"/>
            <a:ext cx="2081019" cy="369332"/>
          </a:xfrm>
          <a:prstGeom prst="rect">
            <a:avLst/>
          </a:prstGeom>
        </p:spPr>
        <p:txBody>
          <a:bodyPr wrap="none">
            <a:spAutoFit/>
          </a:bodyPr>
          <a:lstStyle/>
          <a:p>
            <a:r>
              <a:rPr lang="ru-RU" b="1" dirty="0">
                <a:latin typeface="Times New Roman" panose="02020603050405020304" pitchFamily="18" charset="0"/>
                <a:cs typeface="Times New Roman" panose="02020603050405020304" pitchFamily="18" charset="0"/>
              </a:rPr>
              <a:t>SGS (Швейцария)</a:t>
            </a:r>
          </a:p>
        </p:txBody>
      </p:sp>
      <p:sp>
        <p:nvSpPr>
          <p:cNvPr id="7" name="Прямоугольник 6">
            <a:extLst>
              <a:ext uri="{FF2B5EF4-FFF2-40B4-BE49-F238E27FC236}">
                <a16:creationId xmlns="" xmlns:a16="http://schemas.microsoft.com/office/drawing/2014/main" id="{B6B5C350-FBA6-49E8-A778-8BB32AD4DA70}"/>
              </a:ext>
            </a:extLst>
          </p:cNvPr>
          <p:cNvSpPr/>
          <p:nvPr/>
        </p:nvSpPr>
        <p:spPr>
          <a:xfrm>
            <a:off x="7051237" y="3867365"/>
            <a:ext cx="3269165" cy="369332"/>
          </a:xfrm>
          <a:prstGeom prst="rect">
            <a:avLst/>
          </a:prstGeom>
        </p:spPr>
        <p:txBody>
          <a:bodyPr wrap="none">
            <a:spAutoFit/>
          </a:bodyPr>
          <a:lstStyle/>
          <a:p>
            <a:r>
              <a:rPr lang="ru-RU" b="1" dirty="0">
                <a:latin typeface="Times New Roman" panose="02020603050405020304" pitchFamily="18" charset="0"/>
                <a:cs typeface="Times New Roman" panose="02020603050405020304" pitchFamily="18" charset="0"/>
              </a:rPr>
              <a:t>Det Norske Veritas (Норвегия)</a:t>
            </a:r>
          </a:p>
        </p:txBody>
      </p:sp>
      <p:sp>
        <p:nvSpPr>
          <p:cNvPr id="8" name="Прямоугольник 7">
            <a:extLst>
              <a:ext uri="{FF2B5EF4-FFF2-40B4-BE49-F238E27FC236}">
                <a16:creationId xmlns="" xmlns:a16="http://schemas.microsoft.com/office/drawing/2014/main" id="{E07D4584-32FE-4BB1-BB4B-03C641949623}"/>
              </a:ext>
            </a:extLst>
          </p:cNvPr>
          <p:cNvSpPr/>
          <p:nvPr/>
        </p:nvSpPr>
        <p:spPr>
          <a:xfrm>
            <a:off x="6265292" y="5628858"/>
            <a:ext cx="2405274" cy="369332"/>
          </a:xfrm>
          <a:prstGeom prst="rect">
            <a:avLst/>
          </a:prstGeom>
        </p:spPr>
        <p:txBody>
          <a:bodyPr wrap="none">
            <a:spAutoFit/>
          </a:bodyPr>
          <a:lstStyle/>
          <a:p>
            <a:r>
              <a:rPr lang="ru-RU" b="1" dirty="0">
                <a:latin typeface="Times New Roman" panose="02020603050405020304" pitchFamily="18" charset="0"/>
                <a:cs typeface="Times New Roman" panose="02020603050405020304" pitchFamily="18" charset="0"/>
              </a:rPr>
              <a:t>TÜV Cert (Германия)</a:t>
            </a:r>
          </a:p>
        </p:txBody>
      </p:sp>
      <p:sp>
        <p:nvSpPr>
          <p:cNvPr id="15" name="Прямоугольник 14">
            <a:extLst>
              <a:ext uri="{FF2B5EF4-FFF2-40B4-BE49-F238E27FC236}">
                <a16:creationId xmlns="" xmlns:a16="http://schemas.microsoft.com/office/drawing/2014/main" id="{A57C9AAA-F071-499C-A62E-55DB50F051F1}"/>
              </a:ext>
            </a:extLst>
          </p:cNvPr>
          <p:cNvSpPr/>
          <p:nvPr/>
        </p:nvSpPr>
        <p:spPr>
          <a:xfrm>
            <a:off x="0" y="365991"/>
            <a:ext cx="12192000" cy="769441"/>
          </a:xfrm>
          <a:prstGeom prst="rect">
            <a:avLst/>
          </a:prstGeom>
        </p:spPr>
        <p:txBody>
          <a:bodyPr wrap="square">
            <a:spAutoFit/>
          </a:bodyPr>
          <a:lstStyle/>
          <a:p>
            <a:pPr algn="ctr"/>
            <a:r>
              <a:rPr lang="ru-RU" sz="4400" b="1" dirty="0">
                <a:latin typeface="Times New Roman" panose="02020603050405020304" pitchFamily="18" charset="0"/>
                <a:cs typeface="Times New Roman" panose="02020603050405020304" pitchFamily="18" charset="0"/>
              </a:rPr>
              <a:t>Акредиттеуш</a:t>
            </a:r>
            <a:r>
              <a:rPr lang="kk-KZ" sz="4400" b="1" dirty="0">
                <a:latin typeface="Times New Roman" panose="02020603050405020304" pitchFamily="18" charset="0"/>
                <a:cs typeface="Times New Roman" panose="02020603050405020304" pitchFamily="18" charset="0"/>
              </a:rPr>
              <a:t>і ұйымдар</a:t>
            </a:r>
            <a:endParaRPr lang="ru-RU" sz="4400" b="1" dirty="0">
              <a:latin typeface="Times New Roman" panose="02020603050405020304" pitchFamily="18" charset="0"/>
              <a:cs typeface="Times New Roman" panose="02020603050405020304" pitchFamily="18" charset="0"/>
            </a:endParaRPr>
          </a:p>
        </p:txBody>
      </p:sp>
      <p:sp>
        <p:nvSpPr>
          <p:cNvPr id="10" name="Стрелка: вверх 9">
            <a:extLst>
              <a:ext uri="{FF2B5EF4-FFF2-40B4-BE49-F238E27FC236}">
                <a16:creationId xmlns="" xmlns:a16="http://schemas.microsoft.com/office/drawing/2014/main" id="{2E53D556-4168-4CEF-A9FA-E41CD8A9DF61}"/>
              </a:ext>
            </a:extLst>
          </p:cNvPr>
          <p:cNvSpPr/>
          <p:nvPr/>
        </p:nvSpPr>
        <p:spPr>
          <a:xfrm>
            <a:off x="5784069" y="2987778"/>
            <a:ext cx="304630" cy="2781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 name="Стрелка: вверх 16">
            <a:extLst>
              <a:ext uri="{FF2B5EF4-FFF2-40B4-BE49-F238E27FC236}">
                <a16:creationId xmlns="" xmlns:a16="http://schemas.microsoft.com/office/drawing/2014/main" id="{F1FE4DD4-0528-4661-B584-E1BDD97CF622}"/>
              </a:ext>
            </a:extLst>
          </p:cNvPr>
          <p:cNvSpPr/>
          <p:nvPr/>
        </p:nvSpPr>
        <p:spPr>
          <a:xfrm flipV="1">
            <a:off x="5794677" y="4404433"/>
            <a:ext cx="304630" cy="2781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8" name="Стрелка: вверх 17">
            <a:extLst>
              <a:ext uri="{FF2B5EF4-FFF2-40B4-BE49-F238E27FC236}">
                <a16:creationId xmlns="" xmlns:a16="http://schemas.microsoft.com/office/drawing/2014/main" id="{279EF4A2-F4EA-4FD5-8B53-42A9C0E8C4B2}"/>
              </a:ext>
            </a:extLst>
          </p:cNvPr>
          <p:cNvSpPr/>
          <p:nvPr/>
        </p:nvSpPr>
        <p:spPr>
          <a:xfrm rot="2928332" flipV="1">
            <a:off x="5268703" y="4262012"/>
            <a:ext cx="304630" cy="2781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9" name="Стрелка: вверх 18">
            <a:extLst>
              <a:ext uri="{FF2B5EF4-FFF2-40B4-BE49-F238E27FC236}">
                <a16:creationId xmlns="" xmlns:a16="http://schemas.microsoft.com/office/drawing/2014/main" id="{4E443EE8-7CA1-4B07-8BD1-143F1539A17C}"/>
              </a:ext>
            </a:extLst>
          </p:cNvPr>
          <p:cNvSpPr/>
          <p:nvPr/>
        </p:nvSpPr>
        <p:spPr>
          <a:xfrm rot="18671668" flipH="1" flipV="1">
            <a:off x="6297483" y="4291822"/>
            <a:ext cx="304630" cy="2781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0" name="Стрелка: вверх 19">
            <a:extLst>
              <a:ext uri="{FF2B5EF4-FFF2-40B4-BE49-F238E27FC236}">
                <a16:creationId xmlns="" xmlns:a16="http://schemas.microsoft.com/office/drawing/2014/main" id="{752486CA-E8B6-4D4B-9065-906C04B81CA5}"/>
              </a:ext>
            </a:extLst>
          </p:cNvPr>
          <p:cNvSpPr/>
          <p:nvPr/>
        </p:nvSpPr>
        <p:spPr>
          <a:xfrm rot="7691475" flipV="1">
            <a:off x="5073109" y="3462548"/>
            <a:ext cx="304630" cy="2781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1" name="Стрелка: вверх 20">
            <a:extLst>
              <a:ext uri="{FF2B5EF4-FFF2-40B4-BE49-F238E27FC236}">
                <a16:creationId xmlns="" xmlns:a16="http://schemas.microsoft.com/office/drawing/2014/main" id="{587A1F0A-349A-4C49-9098-B5FEC99FC9A4}"/>
              </a:ext>
            </a:extLst>
          </p:cNvPr>
          <p:cNvSpPr/>
          <p:nvPr/>
        </p:nvSpPr>
        <p:spPr>
          <a:xfrm rot="13908525" flipH="1" flipV="1">
            <a:off x="6482955" y="3439804"/>
            <a:ext cx="304630" cy="2781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 xmlns:p14="http://schemas.microsoft.com/office/powerpoint/2010/main" val="2663354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ÐÐ°ÑÑÐ¸Ð½ÐºÐ¸ Ð¿Ð¾ Ð·Ð°Ð¿ÑÐ¾ÑÑ methodes">
            <a:extLst>
              <a:ext uri="{FF2B5EF4-FFF2-40B4-BE49-F238E27FC236}">
                <a16:creationId xmlns="" xmlns:a16="http://schemas.microsoft.com/office/drawing/2014/main" id="{4668B72D-645F-40A4-BDA5-8B682CBFDDE9}"/>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04214" y="305709"/>
            <a:ext cx="7558726" cy="4048052"/>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4">
            <a:extLst>
              <a:ext uri="{FF2B5EF4-FFF2-40B4-BE49-F238E27FC236}">
                <a16:creationId xmlns="" xmlns:a16="http://schemas.microsoft.com/office/drawing/2014/main" id="{05EFB446-E6BB-4D6B-80C2-341317E5950C}"/>
              </a:ext>
            </a:extLst>
          </p:cNvPr>
          <p:cNvSpPr/>
          <p:nvPr/>
        </p:nvSpPr>
        <p:spPr>
          <a:xfrm>
            <a:off x="854697" y="3890075"/>
            <a:ext cx="10067826" cy="769441"/>
          </a:xfrm>
          <a:prstGeom prst="rect">
            <a:avLst/>
          </a:prstGeom>
        </p:spPr>
        <p:txBody>
          <a:bodyPr wrap="square">
            <a:spAutoFit/>
          </a:bodyPr>
          <a:lstStyle/>
          <a:p>
            <a:pPr algn="ctr"/>
            <a:r>
              <a:rPr lang="ru-RU" sz="4400" b="1" dirty="0">
                <a:latin typeface="Times New Roman" panose="02020603050405020304" pitchFamily="18" charset="0"/>
                <a:cs typeface="Times New Roman" panose="02020603050405020304" pitchFamily="18" charset="0"/>
              </a:rPr>
              <a:t>с</a:t>
            </a:r>
            <a:r>
              <a:rPr lang="kk-KZ" sz="4400" b="1" dirty="0">
                <a:latin typeface="Times New Roman" panose="02020603050405020304" pitchFamily="18" charset="0"/>
                <a:cs typeface="Times New Roman" panose="02020603050405020304" pitchFamily="18" charset="0"/>
              </a:rPr>
              <a:t>апаны басқару</a:t>
            </a:r>
            <a:endParaRPr lang="ru-RU"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363329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ÐÐ¾ÑÐ¾Ð¶ÐµÐµ Ð¸Ð·Ð¾Ð±ÑÐ°Ð¶ÐµÐ½Ð¸Ðµ">
            <a:extLst>
              <a:ext uri="{FF2B5EF4-FFF2-40B4-BE49-F238E27FC236}">
                <a16:creationId xmlns="" xmlns:a16="http://schemas.microsoft.com/office/drawing/2014/main" id="{34B98C39-E6E2-42DF-93ED-90FD210335FF}"/>
              </a:ext>
            </a:extLst>
          </p:cNvPr>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24094" t="2259" r="31641" b="3811"/>
          <a:stretch/>
        </p:blipFill>
        <p:spPr bwMode="auto">
          <a:xfrm>
            <a:off x="4399847" y="2094793"/>
            <a:ext cx="2027208" cy="211458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скругленные углы 4">
            <a:extLst>
              <a:ext uri="{FF2B5EF4-FFF2-40B4-BE49-F238E27FC236}">
                <a16:creationId xmlns="" xmlns:a16="http://schemas.microsoft.com/office/drawing/2014/main" id="{57C32538-5744-4C6C-A17B-4DFA04529A80}"/>
              </a:ext>
            </a:extLst>
          </p:cNvPr>
          <p:cNvSpPr/>
          <p:nvPr/>
        </p:nvSpPr>
        <p:spPr>
          <a:xfrm>
            <a:off x="134113" y="240724"/>
            <a:ext cx="3989147" cy="4141496"/>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Прямоугольник 3">
            <a:extLst>
              <a:ext uri="{FF2B5EF4-FFF2-40B4-BE49-F238E27FC236}">
                <a16:creationId xmlns="" xmlns:a16="http://schemas.microsoft.com/office/drawing/2014/main" id="{ABE4E035-9C5E-4821-B001-CA52B8F55F19}"/>
              </a:ext>
            </a:extLst>
          </p:cNvPr>
          <p:cNvSpPr/>
          <p:nvPr/>
        </p:nvSpPr>
        <p:spPr>
          <a:xfrm>
            <a:off x="227999" y="240724"/>
            <a:ext cx="3801373" cy="2554545"/>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Технологиялық әдістер</a:t>
            </a:r>
          </a:p>
          <a:p>
            <a:pPr algn="ctr"/>
            <a:r>
              <a:rPr lang="ru-RU" sz="1600" dirty="0">
                <a:latin typeface="Times New Roman" panose="02020603050405020304" pitchFamily="18" charset="0"/>
                <a:cs typeface="Times New Roman" panose="02020603050405020304" pitchFamily="18" charset="0"/>
              </a:rPr>
              <a:t> (өндірістік процесті жеке және </a:t>
            </a:r>
            <a:r>
              <a:rPr lang="kk-KZ" sz="1600" dirty="0">
                <a:latin typeface="Times New Roman" panose="02020603050405020304" pitchFamily="18" charset="0"/>
                <a:cs typeface="Times New Roman" panose="02020603050405020304" pitchFamily="18" charset="0"/>
              </a:rPr>
              <a:t>тұтас</a:t>
            </a:r>
            <a:r>
              <a:rPr lang="ru-RU" sz="1600" dirty="0">
                <a:latin typeface="Times New Roman" panose="02020603050405020304" pitchFamily="18" charset="0"/>
                <a:cs typeface="Times New Roman" panose="02020603050405020304" pitchFamily="18" charset="0"/>
              </a:rPr>
              <a:t> бақылау ғана емес, оның нәтижелерін де бақылау). Ол үшін инженерияның қазіргі заманауй құралдары қолданылады. Ең объективті нәтижелер ұйым қызметкерлерінің қатысуынсыз әр түрлі параметрлерді өлшей және бағалай алатын </a:t>
            </a:r>
            <a:r>
              <a:rPr lang="ru-RU" sz="1600" b="1" dirty="0">
                <a:solidFill>
                  <a:srgbClr val="FF0000"/>
                </a:solidFill>
                <a:latin typeface="Times New Roman" panose="02020603050405020304" pitchFamily="18" charset="0"/>
                <a:cs typeface="Times New Roman" panose="02020603050405020304" pitchFamily="18" charset="0"/>
              </a:rPr>
              <a:t>автоматтандырылған аспаптарға</a:t>
            </a:r>
            <a:r>
              <a:rPr lang="ru-RU" sz="1600" dirty="0">
                <a:latin typeface="Times New Roman" panose="02020603050405020304" pitchFamily="18" charset="0"/>
                <a:cs typeface="Times New Roman" panose="02020603050405020304" pitchFamily="18" charset="0"/>
              </a:rPr>
              <a:t>.</a:t>
            </a:r>
          </a:p>
        </p:txBody>
      </p:sp>
      <p:pic>
        <p:nvPicPr>
          <p:cNvPr id="13318" name="Picture 6" descr="ÐÐ¾ÑÐ¾Ð¶ÐµÐµ Ð¸Ð·Ð¾Ð±ÑÐ°Ð¶ÐµÐ½Ð¸Ðµ">
            <a:extLst>
              <a:ext uri="{FF2B5EF4-FFF2-40B4-BE49-F238E27FC236}">
                <a16:creationId xmlns="" xmlns:a16="http://schemas.microsoft.com/office/drawing/2014/main" id="{2A58E868-0C1C-4B34-8D35-C7F6D1B10642}"/>
              </a:ext>
            </a:extLst>
          </p:cNvPr>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7226" b="17436"/>
          <a:stretch/>
        </p:blipFill>
        <p:spPr bwMode="auto">
          <a:xfrm>
            <a:off x="410700" y="2743198"/>
            <a:ext cx="3435970" cy="1466182"/>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Прямоугольник: скругленные углы 9">
            <a:extLst>
              <a:ext uri="{FF2B5EF4-FFF2-40B4-BE49-F238E27FC236}">
                <a16:creationId xmlns="" xmlns:a16="http://schemas.microsoft.com/office/drawing/2014/main" id="{BC38F1FC-1F25-487E-A311-64FB2C00CD63}"/>
              </a:ext>
            </a:extLst>
          </p:cNvPr>
          <p:cNvSpPr/>
          <p:nvPr/>
        </p:nvSpPr>
        <p:spPr>
          <a:xfrm>
            <a:off x="4177405" y="68196"/>
            <a:ext cx="7786596" cy="1976265"/>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a:t>
            </a:r>
          </a:p>
        </p:txBody>
      </p:sp>
      <p:sp>
        <p:nvSpPr>
          <p:cNvPr id="7" name="Прямоугольник 6">
            <a:extLst>
              <a:ext uri="{FF2B5EF4-FFF2-40B4-BE49-F238E27FC236}">
                <a16:creationId xmlns="" xmlns:a16="http://schemas.microsoft.com/office/drawing/2014/main" id="{2E8B5D12-C0E5-47D2-88BC-CB454062D47D}"/>
              </a:ext>
            </a:extLst>
          </p:cNvPr>
          <p:cNvSpPr/>
          <p:nvPr/>
        </p:nvSpPr>
        <p:spPr>
          <a:xfrm>
            <a:off x="4217146" y="76509"/>
            <a:ext cx="4495533" cy="1815882"/>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Статистикалық әдістер </a:t>
            </a:r>
          </a:p>
          <a:p>
            <a:pPr algn="ctr"/>
            <a:r>
              <a:rPr lang="ru-RU" sz="1600" dirty="0">
                <a:latin typeface="Times New Roman" panose="02020603050405020304" pitchFamily="18" charset="0"/>
                <a:cs typeface="Times New Roman" panose="02020603050405020304" pitchFamily="18" charset="0"/>
              </a:rPr>
              <a:t>(өнімнің сандық және сапалық көрсеткіштерін жинау). Одан әрі әртүрлі кезеңдерде алынған деректер үрдісті (оң немесе теріс) анықтау үшін </a:t>
            </a:r>
            <a:r>
              <a:rPr lang="ru-RU" sz="1600" b="1" dirty="0">
                <a:solidFill>
                  <a:srgbClr val="FF0000"/>
                </a:solidFill>
                <a:latin typeface="Times New Roman" panose="02020603050405020304" pitchFamily="18" charset="0"/>
                <a:cs typeface="Times New Roman" panose="02020603050405020304" pitchFamily="18" charset="0"/>
              </a:rPr>
              <a:t>салыстырады</a:t>
            </a:r>
            <a:r>
              <a:rPr lang="ru-RU" sz="1600" dirty="0">
                <a:latin typeface="Times New Roman" panose="02020603050405020304" pitchFamily="18" charset="0"/>
                <a:cs typeface="Times New Roman" panose="02020603050405020304" pitchFamily="18" charset="0"/>
              </a:rPr>
              <a:t>. Мұндай талдаудың нәтижелері сапаны басқару жүйесін жетілдіру туралы шешім қабылдауға негіз бола алады.</a:t>
            </a:r>
          </a:p>
        </p:txBody>
      </p:sp>
      <p:pic>
        <p:nvPicPr>
          <p:cNvPr id="13320" name="Picture 8" descr="ÐÐ¾ÑÐ¾Ð¶ÐµÐµ Ð¸Ð·Ð¾Ð±ÑÐ°Ð¶ÐµÐ½Ð¸Ðµ">
            <a:extLst>
              <a:ext uri="{FF2B5EF4-FFF2-40B4-BE49-F238E27FC236}">
                <a16:creationId xmlns="" xmlns:a16="http://schemas.microsoft.com/office/drawing/2014/main" id="{80E46AE4-48FC-4AD7-9355-7F3BB1D8DDA6}"/>
              </a:ext>
            </a:extLst>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005979" y="161338"/>
            <a:ext cx="2386640" cy="1789980"/>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Прямоугольник: скругленные углы 12">
            <a:extLst>
              <a:ext uri="{FF2B5EF4-FFF2-40B4-BE49-F238E27FC236}">
                <a16:creationId xmlns="" xmlns:a16="http://schemas.microsoft.com/office/drawing/2014/main" id="{676ED7A6-10A2-4D48-A46F-02CD226D7C44}"/>
              </a:ext>
            </a:extLst>
          </p:cNvPr>
          <p:cNvSpPr/>
          <p:nvPr/>
        </p:nvSpPr>
        <p:spPr>
          <a:xfrm>
            <a:off x="6703642" y="2104530"/>
            <a:ext cx="5260358" cy="1976265"/>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a:t>
            </a:r>
          </a:p>
        </p:txBody>
      </p:sp>
      <p:sp>
        <p:nvSpPr>
          <p:cNvPr id="8" name="Прямоугольник 7">
            <a:extLst>
              <a:ext uri="{FF2B5EF4-FFF2-40B4-BE49-F238E27FC236}">
                <a16:creationId xmlns="" xmlns:a16="http://schemas.microsoft.com/office/drawing/2014/main" id="{741FB7FB-1DB0-4823-87A9-A85B01C6C75E}"/>
              </a:ext>
            </a:extLst>
          </p:cNvPr>
          <p:cNvSpPr/>
          <p:nvPr/>
        </p:nvSpPr>
        <p:spPr>
          <a:xfrm>
            <a:off x="8538083" y="2415844"/>
            <a:ext cx="3242615" cy="1323439"/>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Экономикалық әдістер </a:t>
            </a:r>
            <a:endParaRPr lang="en-US" sz="1600" b="1" dirty="0">
              <a:latin typeface="Times New Roman" panose="02020603050405020304" pitchFamily="18" charset="0"/>
              <a:cs typeface="Times New Roman" panose="02020603050405020304" pitchFamily="18" charset="0"/>
            </a:endParaRPr>
          </a:p>
          <a:p>
            <a:pPr algn="ctr"/>
            <a:r>
              <a:rPr lang="ru-RU" sz="1600" dirty="0">
                <a:latin typeface="Times New Roman" panose="02020603050405020304" pitchFamily="18" charset="0"/>
                <a:cs typeface="Times New Roman" panose="02020603050405020304" pitchFamily="18" charset="0"/>
              </a:rPr>
              <a:t>(өнімді сапалы жақсарту үшін жүргізілген іс-шаралардың құнын </a:t>
            </a:r>
            <a:r>
              <a:rPr lang="ru-RU" sz="1600" b="1" dirty="0">
                <a:solidFill>
                  <a:srgbClr val="FF0000"/>
                </a:solidFill>
                <a:latin typeface="Times New Roman" panose="02020603050405020304" pitchFamily="18" charset="0"/>
                <a:cs typeface="Times New Roman" panose="02020603050405020304" pitchFamily="18" charset="0"/>
              </a:rPr>
              <a:t>бағалау</a:t>
            </a:r>
            <a:r>
              <a:rPr lang="ru-RU" sz="1600" dirty="0">
                <a:latin typeface="Times New Roman" panose="02020603050405020304" pitchFamily="18" charset="0"/>
                <a:cs typeface="Times New Roman" panose="02020603050405020304" pitchFamily="18" charset="0"/>
              </a:rPr>
              <a:t> және олардан кейінгі </a:t>
            </a:r>
            <a:r>
              <a:rPr lang="ru-RU" sz="1600" b="1" dirty="0">
                <a:solidFill>
                  <a:srgbClr val="FF0000"/>
                </a:solidFill>
                <a:latin typeface="Times New Roman" panose="02020603050405020304" pitchFamily="18" charset="0"/>
                <a:cs typeface="Times New Roman" panose="02020603050405020304" pitchFamily="18" charset="0"/>
              </a:rPr>
              <a:t>қаржылық нәтижені талдау</a:t>
            </a:r>
            <a:r>
              <a:rPr lang="ru-RU" sz="1600" dirty="0">
                <a:latin typeface="Times New Roman" panose="02020603050405020304" pitchFamily="18" charset="0"/>
                <a:cs typeface="Times New Roman" panose="02020603050405020304" pitchFamily="18" charset="0"/>
              </a:rPr>
              <a:t>).</a:t>
            </a:r>
          </a:p>
        </p:txBody>
      </p:sp>
      <p:pic>
        <p:nvPicPr>
          <p:cNvPr id="13324" name="Picture 12" descr="ÐÐ°ÑÑÐ¸Ð½ÐºÐ¸ Ð¿Ð¾ Ð·Ð°Ð¿ÑÐ¾ÑÑ economics">
            <a:extLst>
              <a:ext uri="{FF2B5EF4-FFF2-40B4-BE49-F238E27FC236}">
                <a16:creationId xmlns="" xmlns:a16="http://schemas.microsoft.com/office/drawing/2014/main" id="{9614DB13-3504-48A3-8B4F-87C511237A06}"/>
              </a:ext>
            </a:extLst>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061539" y="2446040"/>
            <a:ext cx="1293243" cy="1293243"/>
          </a:xfrm>
          <a:prstGeom prst="rect">
            <a:avLst/>
          </a:prstGeom>
          <a:noFill/>
          <a:extLst>
            <a:ext uri="{909E8E84-426E-40DD-AFC4-6F175D3DCCD1}">
              <a14:hiddenFill xmlns="" xmlns:a14="http://schemas.microsoft.com/office/drawing/2010/main">
                <a:solidFill>
                  <a:srgbClr val="FFFFFF"/>
                </a:solidFill>
              </a14:hiddenFill>
            </a:ext>
          </a:extLst>
        </p:spPr>
      </p:pic>
      <p:sp>
        <p:nvSpPr>
          <p:cNvPr id="17" name="Прямоугольник: скругленные углы 16">
            <a:extLst>
              <a:ext uri="{FF2B5EF4-FFF2-40B4-BE49-F238E27FC236}">
                <a16:creationId xmlns="" xmlns:a16="http://schemas.microsoft.com/office/drawing/2014/main" id="{78353D29-8141-483F-9040-04ED7E04548F}"/>
              </a:ext>
            </a:extLst>
          </p:cNvPr>
          <p:cNvSpPr/>
          <p:nvPr/>
        </p:nvSpPr>
        <p:spPr>
          <a:xfrm>
            <a:off x="134113" y="4437577"/>
            <a:ext cx="6785162" cy="1976265"/>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a:t>
            </a:r>
          </a:p>
        </p:txBody>
      </p:sp>
      <p:sp>
        <p:nvSpPr>
          <p:cNvPr id="9" name="Прямоугольник 8">
            <a:extLst>
              <a:ext uri="{FF2B5EF4-FFF2-40B4-BE49-F238E27FC236}">
                <a16:creationId xmlns="" xmlns:a16="http://schemas.microsoft.com/office/drawing/2014/main" id="{F8AEADD1-2415-438E-948B-10894A979B19}"/>
              </a:ext>
            </a:extLst>
          </p:cNvPr>
          <p:cNvSpPr/>
          <p:nvPr/>
        </p:nvSpPr>
        <p:spPr>
          <a:xfrm>
            <a:off x="187774" y="4517768"/>
            <a:ext cx="4029372" cy="1815882"/>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Психологиялық әдістер </a:t>
            </a:r>
          </a:p>
          <a:p>
            <a:pPr algn="ctr"/>
            <a:r>
              <a:rPr lang="ru-RU" sz="1600" dirty="0">
                <a:latin typeface="Times New Roman" panose="02020603050405020304" pitchFamily="18" charset="0"/>
                <a:cs typeface="Times New Roman" panose="02020603050405020304" pitchFamily="18" charset="0"/>
              </a:rPr>
              <a:t>(қызметкерлерге </a:t>
            </a:r>
            <a:r>
              <a:rPr lang="ru-RU" sz="1600" b="1" dirty="0">
                <a:solidFill>
                  <a:srgbClr val="FF0000"/>
                </a:solidFill>
                <a:latin typeface="Times New Roman" panose="02020603050405020304" pitchFamily="18" charset="0"/>
                <a:cs typeface="Times New Roman" panose="02020603050405020304" pitchFamily="18" charset="0"/>
              </a:rPr>
              <a:t>көрсетілетін әсері </a:t>
            </a:r>
            <a:r>
              <a:rPr lang="ru-RU" sz="1600" dirty="0">
                <a:latin typeface="Times New Roman" panose="02020603050405020304" pitchFamily="18" charset="0"/>
                <a:cs typeface="Times New Roman" panose="02020603050405020304" pitchFamily="18" charset="0"/>
              </a:rPr>
              <a:t>және олардың жоғары сапалы көрсеткіштерге қол жеткізуін </a:t>
            </a:r>
            <a:r>
              <a:rPr lang="ru-RU" sz="1600" b="1" dirty="0">
                <a:solidFill>
                  <a:srgbClr val="FF0000"/>
                </a:solidFill>
                <a:latin typeface="Times New Roman" panose="02020603050405020304" pitchFamily="18" charset="0"/>
                <a:cs typeface="Times New Roman" panose="02020603050405020304" pitchFamily="18" charset="0"/>
              </a:rPr>
              <a:t>ынталандырады</a:t>
            </a:r>
            <a:r>
              <a:rPr lang="ru-RU" sz="1600" dirty="0">
                <a:latin typeface="Times New Roman" panose="02020603050405020304" pitchFamily="18" charset="0"/>
                <a:cs typeface="Times New Roman" panose="02020603050405020304" pitchFamily="18" charset="0"/>
              </a:rPr>
              <a:t>). Бұл жерде жұмыс ұжымының өзіндік тәртібі де, ондағы атмосфера да, әр қызметкердің жеке сипаттамалары де есепке алынады.</a:t>
            </a:r>
          </a:p>
        </p:txBody>
      </p:sp>
      <p:pic>
        <p:nvPicPr>
          <p:cNvPr id="13326" name="Picture 14" descr="ÐÐ¾ÑÐ¾Ð¶ÐµÐµ Ð¸Ð·Ð¾Ð±ÑÐ°Ð¶ÐµÐ½Ð¸Ðµ">
            <a:extLst>
              <a:ext uri="{FF2B5EF4-FFF2-40B4-BE49-F238E27FC236}">
                <a16:creationId xmlns="" xmlns:a16="http://schemas.microsoft.com/office/drawing/2014/main" id="{37F1BA5F-77CF-4766-B1E8-25695CA0E3FC}"/>
              </a:ext>
            </a:extLst>
          </p:cNvPr>
          <p:cNvPicPr>
            <a:picLocks noChangeAspect="1" noChangeArrowheads="1" noCrop="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686668" y="4786369"/>
            <a:ext cx="2016974" cy="1134548"/>
          </a:xfrm>
          <a:prstGeom prst="rect">
            <a:avLst/>
          </a:prstGeom>
          <a:noFill/>
          <a:extLst>
            <a:ext uri="{909E8E84-426E-40DD-AFC4-6F175D3DCCD1}">
              <a14:hiddenFill xmlns="" xmlns:a14="http://schemas.microsoft.com/office/drawing/2010/main">
                <a:solidFill>
                  <a:srgbClr val="FFFFFF"/>
                </a:solidFill>
              </a14:hiddenFill>
            </a:ext>
          </a:extLst>
        </p:spPr>
      </p:pic>
      <p:sp>
        <p:nvSpPr>
          <p:cNvPr id="20" name="Прямоугольник: скругленные углы 19">
            <a:extLst>
              <a:ext uri="{FF2B5EF4-FFF2-40B4-BE49-F238E27FC236}">
                <a16:creationId xmlns="" xmlns:a16="http://schemas.microsoft.com/office/drawing/2014/main" id="{67066CF7-C288-4463-B4D0-655F1D91117B}"/>
              </a:ext>
            </a:extLst>
          </p:cNvPr>
          <p:cNvSpPr/>
          <p:nvPr/>
        </p:nvSpPr>
        <p:spPr>
          <a:xfrm>
            <a:off x="6972937" y="4140864"/>
            <a:ext cx="4991064" cy="2272977"/>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a:t>
            </a:r>
          </a:p>
        </p:txBody>
      </p:sp>
      <p:sp>
        <p:nvSpPr>
          <p:cNvPr id="11" name="Прямоугольник 10">
            <a:extLst>
              <a:ext uri="{FF2B5EF4-FFF2-40B4-BE49-F238E27FC236}">
                <a16:creationId xmlns="" xmlns:a16="http://schemas.microsoft.com/office/drawing/2014/main" id="{20D13A60-0EB0-43EA-BE68-79FA379B8EA5}"/>
              </a:ext>
            </a:extLst>
          </p:cNvPr>
          <p:cNvSpPr/>
          <p:nvPr/>
        </p:nvSpPr>
        <p:spPr>
          <a:xfrm>
            <a:off x="6987159" y="4492522"/>
            <a:ext cx="3101847" cy="1815882"/>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Әкімшілік әдістер </a:t>
            </a:r>
            <a:endParaRPr lang="en-US" sz="1600" b="1" dirty="0">
              <a:latin typeface="Times New Roman" panose="02020603050405020304" pitchFamily="18" charset="0"/>
              <a:cs typeface="Times New Roman" panose="02020603050405020304" pitchFamily="18" charset="0"/>
            </a:endParaRPr>
          </a:p>
          <a:p>
            <a:pPr algn="ctr"/>
            <a:r>
              <a:rPr lang="ru-RU" sz="1600" dirty="0">
                <a:latin typeface="Times New Roman" panose="02020603050405020304" pitchFamily="18" charset="0"/>
                <a:cs typeface="Times New Roman" panose="02020603050405020304" pitchFamily="18" charset="0"/>
              </a:rPr>
              <a:t>(орындауға міндетті). Оларға: </a:t>
            </a:r>
            <a:endParaRPr lang="en-US" sz="1600" dirty="0">
              <a:latin typeface="Times New Roman" panose="02020603050405020304" pitchFamily="18" charset="0"/>
              <a:cs typeface="Times New Roman" panose="02020603050405020304" pitchFamily="18" charset="0"/>
            </a:endParaRPr>
          </a:p>
          <a:p>
            <a:pPr algn="ctr"/>
            <a:r>
              <a:rPr lang="ru-RU" sz="1600" b="1" dirty="0">
                <a:solidFill>
                  <a:srgbClr val="FF0000"/>
                </a:solidFill>
                <a:latin typeface="Times New Roman" panose="02020603050405020304" pitchFamily="18" charset="0"/>
                <a:cs typeface="Times New Roman" panose="02020603050405020304" pitchFamily="18" charset="0"/>
              </a:rPr>
              <a:t>нормалар; </a:t>
            </a:r>
            <a:endParaRPr lang="en-US" sz="1600" b="1" dirty="0">
              <a:solidFill>
                <a:srgbClr val="FF0000"/>
              </a:solidFill>
              <a:latin typeface="Times New Roman" panose="02020603050405020304" pitchFamily="18" charset="0"/>
              <a:cs typeface="Times New Roman" panose="02020603050405020304" pitchFamily="18" charset="0"/>
            </a:endParaRPr>
          </a:p>
          <a:p>
            <a:pPr algn="ctr"/>
            <a:r>
              <a:rPr lang="ru-RU" sz="1600" b="1" dirty="0">
                <a:solidFill>
                  <a:srgbClr val="FF0000"/>
                </a:solidFill>
                <a:latin typeface="Times New Roman" panose="02020603050405020304" pitchFamily="18" charset="0"/>
                <a:cs typeface="Times New Roman" panose="02020603050405020304" pitchFamily="18" charset="0"/>
              </a:rPr>
              <a:t>стандарттар; </a:t>
            </a:r>
            <a:endParaRPr lang="en-US" sz="1600" b="1" dirty="0">
              <a:solidFill>
                <a:srgbClr val="FF0000"/>
              </a:solidFill>
              <a:latin typeface="Times New Roman" panose="02020603050405020304" pitchFamily="18" charset="0"/>
              <a:cs typeface="Times New Roman" panose="02020603050405020304" pitchFamily="18" charset="0"/>
            </a:endParaRPr>
          </a:p>
          <a:p>
            <a:pPr algn="ctr"/>
            <a:r>
              <a:rPr lang="ru-RU" sz="1600" b="1" dirty="0">
                <a:solidFill>
                  <a:srgbClr val="FF0000"/>
                </a:solidFill>
                <a:latin typeface="Times New Roman" panose="02020603050405020304" pitchFamily="18" charset="0"/>
                <a:cs typeface="Times New Roman" panose="02020603050405020304" pitchFamily="18" charset="0"/>
              </a:rPr>
              <a:t>нұсқаулықтар; </a:t>
            </a:r>
            <a:endParaRPr lang="en-US" sz="1600" b="1" dirty="0">
              <a:solidFill>
                <a:srgbClr val="FF0000"/>
              </a:solidFill>
              <a:latin typeface="Times New Roman" panose="02020603050405020304" pitchFamily="18" charset="0"/>
              <a:cs typeface="Times New Roman" panose="02020603050405020304" pitchFamily="18" charset="0"/>
            </a:endParaRPr>
          </a:p>
          <a:p>
            <a:pPr algn="ctr"/>
            <a:r>
              <a:rPr lang="ru-RU" sz="1600" b="1" dirty="0">
                <a:solidFill>
                  <a:srgbClr val="FF0000"/>
                </a:solidFill>
                <a:latin typeface="Times New Roman" panose="02020603050405020304" pitchFamily="18" charset="0"/>
                <a:cs typeface="Times New Roman" panose="02020603050405020304" pitchFamily="18" charset="0"/>
              </a:rPr>
              <a:t>басшылықтың өкімдері жатады</a:t>
            </a:r>
            <a:r>
              <a:rPr lang="ru-RU" sz="1600" dirty="0">
                <a:latin typeface="Times New Roman" panose="02020603050405020304" pitchFamily="18" charset="0"/>
                <a:cs typeface="Times New Roman" panose="02020603050405020304" pitchFamily="18" charset="0"/>
              </a:rPr>
              <a:t>.</a:t>
            </a:r>
          </a:p>
        </p:txBody>
      </p:sp>
      <p:pic>
        <p:nvPicPr>
          <p:cNvPr id="13328" name="Picture 16" descr="ÐÐ°ÑÑÐ¸Ð½ÐºÐ¸ Ð¿Ð¾ Ð·Ð°Ð¿ÑÐ¾ÑÑ administrative rules">
            <a:extLst>
              <a:ext uri="{FF2B5EF4-FFF2-40B4-BE49-F238E27FC236}">
                <a16:creationId xmlns="" xmlns:a16="http://schemas.microsoft.com/office/drawing/2014/main" id="{D1AF3D46-C1B8-466A-BD71-60F60F1F8560}"/>
              </a:ext>
            </a:extLst>
          </p:cNvP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9789972" y="4289219"/>
            <a:ext cx="1906365" cy="197626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138399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ÐÐ°ÑÑÐ¸Ð½ÐºÐ¸ Ð¿Ð¾ Ð·Ð°Ð¿ÑÐ¾ÑÑ Tools quality">
            <a:extLst>
              <a:ext uri="{FF2B5EF4-FFF2-40B4-BE49-F238E27FC236}">
                <a16:creationId xmlns="" xmlns:a16="http://schemas.microsoft.com/office/drawing/2014/main" id="{AF992AC1-DAF1-4E68-AD87-15A549093AB3}"/>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Прямоугольник: скругленные углы 5">
            <a:extLst>
              <a:ext uri="{FF2B5EF4-FFF2-40B4-BE49-F238E27FC236}">
                <a16:creationId xmlns="" xmlns:a16="http://schemas.microsoft.com/office/drawing/2014/main" id="{513C08DD-6553-4A7F-B38F-2DFB4DC1A381}"/>
              </a:ext>
            </a:extLst>
          </p:cNvPr>
          <p:cNvSpPr/>
          <p:nvPr/>
        </p:nvSpPr>
        <p:spPr>
          <a:xfrm>
            <a:off x="6985262" y="1358252"/>
            <a:ext cx="4977352" cy="4141496"/>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a:extLst>
              <a:ext uri="{FF2B5EF4-FFF2-40B4-BE49-F238E27FC236}">
                <a16:creationId xmlns="" xmlns:a16="http://schemas.microsoft.com/office/drawing/2014/main" id="{46BE4285-E0C1-45CE-8BE5-207E066CF195}"/>
              </a:ext>
            </a:extLst>
          </p:cNvPr>
          <p:cNvSpPr/>
          <p:nvPr/>
        </p:nvSpPr>
        <p:spPr>
          <a:xfrm>
            <a:off x="6595420" y="2625146"/>
            <a:ext cx="5791200" cy="1323439"/>
          </a:xfrm>
          <a:prstGeom prst="rect">
            <a:avLst/>
          </a:prstGeom>
        </p:spPr>
        <p:txBody>
          <a:bodyPr wrap="square">
            <a:spAutoFit/>
          </a:bodyPr>
          <a:lstStyle/>
          <a:p>
            <a:pPr algn="ctr"/>
            <a:r>
              <a:rPr lang="en-US" sz="4000" b="1" dirty="0">
                <a:latin typeface="Times New Roman" panose="02020603050405020304" pitchFamily="18" charset="0"/>
                <a:cs typeface="Times New Roman" panose="02020603050405020304" pitchFamily="18" charset="0"/>
              </a:rPr>
              <a:t>C</a:t>
            </a:r>
            <a:r>
              <a:rPr lang="ru-RU" sz="4000" b="1" dirty="0">
                <a:latin typeface="Times New Roman" panose="02020603050405020304" pitchFamily="18" charset="0"/>
                <a:cs typeface="Times New Roman" panose="02020603050405020304" pitchFamily="18" charset="0"/>
              </a:rPr>
              <a:t>апаны басқарудың тиімді құралдары</a:t>
            </a:r>
          </a:p>
        </p:txBody>
      </p:sp>
    </p:spTree>
    <p:extLst>
      <p:ext uri="{BB962C8B-B14F-4D97-AF65-F5344CB8AC3E}">
        <p14:creationId xmlns="" xmlns:p14="http://schemas.microsoft.com/office/powerpoint/2010/main" val="3718435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 xmlns:a16="http://schemas.microsoft.com/office/drawing/2014/main" id="{FD49BDB6-C3B9-4B3C-81F4-3F5454445469}"/>
              </a:ext>
            </a:extLst>
          </p:cNvPr>
          <p:cNvSpPr/>
          <p:nvPr/>
        </p:nvSpPr>
        <p:spPr>
          <a:xfrm>
            <a:off x="0" y="0"/>
            <a:ext cx="12192000" cy="646331"/>
          </a:xfrm>
          <a:prstGeom prst="rect">
            <a:avLst/>
          </a:prstGeom>
        </p:spPr>
        <p:txBody>
          <a:bodyPr wrap="square">
            <a:spAutoFit/>
          </a:bodyPr>
          <a:lstStyle/>
          <a:p>
            <a:pPr algn="ctr"/>
            <a:r>
              <a:rPr lang="ru-RU" sz="3600" b="1" dirty="0">
                <a:latin typeface="Times New Roman" panose="02020603050405020304" pitchFamily="18" charset="0"/>
                <a:cs typeface="Times New Roman" panose="02020603050405020304" pitchFamily="18" charset="0"/>
              </a:rPr>
              <a:t>Бақылау карталары</a:t>
            </a:r>
          </a:p>
        </p:txBody>
      </p:sp>
      <p:sp>
        <p:nvSpPr>
          <p:cNvPr id="5" name="Прямоугольник: скругленные углы 4">
            <a:extLst>
              <a:ext uri="{FF2B5EF4-FFF2-40B4-BE49-F238E27FC236}">
                <a16:creationId xmlns="" xmlns:a16="http://schemas.microsoft.com/office/drawing/2014/main" id="{060B011E-047A-48D1-8778-FFC95DC570D1}"/>
              </a:ext>
            </a:extLst>
          </p:cNvPr>
          <p:cNvSpPr/>
          <p:nvPr/>
        </p:nvSpPr>
        <p:spPr>
          <a:xfrm>
            <a:off x="777651" y="772098"/>
            <a:ext cx="11176435" cy="1720237"/>
          </a:xfrm>
          <a:prstGeom prst="roundRect">
            <a:avLst/>
          </a:prstGeom>
          <a:solidFill>
            <a:schemeClr val="bg1"/>
          </a:solid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6" name="Прямоугольник: скругленные углы 5">
            <a:extLst>
              <a:ext uri="{FF2B5EF4-FFF2-40B4-BE49-F238E27FC236}">
                <a16:creationId xmlns="" xmlns:a16="http://schemas.microsoft.com/office/drawing/2014/main" id="{24D81241-3F3E-48E3-9FD4-FCB614127F34}"/>
              </a:ext>
            </a:extLst>
          </p:cNvPr>
          <p:cNvSpPr/>
          <p:nvPr/>
        </p:nvSpPr>
        <p:spPr>
          <a:xfrm>
            <a:off x="2978701" y="1009286"/>
            <a:ext cx="8578561" cy="1180503"/>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pic>
        <p:nvPicPr>
          <p:cNvPr id="17410" name="Picture 2" descr="ÐÐ°ÑÑÐ¸Ð½ÐºÐ¸ Ð¿Ð¾ Ð·Ð°Ð¿ÑÐ¾ÑÑ control chart imagine">
            <a:extLst>
              <a:ext uri="{FF2B5EF4-FFF2-40B4-BE49-F238E27FC236}">
                <a16:creationId xmlns="" xmlns:a16="http://schemas.microsoft.com/office/drawing/2014/main" id="{D808DBA8-164E-4618-B363-3262566F8215}"/>
              </a:ext>
            </a:extLst>
          </p:cNvPr>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40445" t="24605" r="16049" b="32371"/>
          <a:stretch/>
        </p:blipFill>
        <p:spPr bwMode="auto">
          <a:xfrm>
            <a:off x="963777" y="921321"/>
            <a:ext cx="1828800" cy="1356432"/>
          </a:xfrm>
          <a:prstGeom prst="rect">
            <a:avLst/>
          </a:prstGeom>
          <a:noFill/>
          <a:extLst>
            <a:ext uri="{909E8E84-426E-40DD-AFC4-6F175D3DCCD1}">
              <a14:hiddenFill xmlns="" xmlns:a14="http://schemas.microsoft.com/office/drawing/2010/main">
                <a:solidFill>
                  <a:srgbClr val="FFFFFF"/>
                </a:solidFill>
              </a14:hiddenFill>
            </a:ext>
          </a:extLst>
        </p:spPr>
      </p:pic>
      <p:sp>
        <p:nvSpPr>
          <p:cNvPr id="7" name="Прямоугольник 6">
            <a:extLst>
              <a:ext uri="{FF2B5EF4-FFF2-40B4-BE49-F238E27FC236}">
                <a16:creationId xmlns="" xmlns:a16="http://schemas.microsoft.com/office/drawing/2014/main" id="{D2A0C710-9C8D-43FF-A85F-3D1D8587EB4A}"/>
              </a:ext>
            </a:extLst>
          </p:cNvPr>
          <p:cNvSpPr/>
          <p:nvPr/>
        </p:nvSpPr>
        <p:spPr>
          <a:xfrm>
            <a:off x="3013476" y="1009286"/>
            <a:ext cx="8509262" cy="1200329"/>
          </a:xfrm>
          <a:prstGeom prst="rect">
            <a:avLst/>
          </a:prstGeom>
        </p:spPr>
        <p:txBody>
          <a:bodyPr wrap="square">
            <a:spAutoFit/>
          </a:bodyPr>
          <a:lstStyle/>
          <a:p>
            <a:pPr algn="just"/>
            <a:r>
              <a:rPr lang="ru-RU" b="1" dirty="0">
                <a:solidFill>
                  <a:srgbClr val="FF0000"/>
                </a:solidFill>
                <a:latin typeface="Times New Roman" panose="02020603050405020304" pitchFamily="18" charset="0"/>
                <a:cs typeface="Times New Roman" panose="02020603050405020304" pitchFamily="18" charset="0"/>
              </a:rPr>
              <a:t>Control chart </a:t>
            </a:r>
            <a:r>
              <a:rPr lang="ru-RU" dirty="0">
                <a:latin typeface="Times New Roman" panose="02020603050405020304" pitchFamily="18" charset="0"/>
                <a:cs typeface="Times New Roman" panose="02020603050405020304" pitchFamily="18" charset="0"/>
              </a:rPr>
              <a:t>- өнімнің сапалық көрсеткіштерін өлшеу арқылы өтетін процестің барлық жүрісін қадағалауға, сондай-ақ өнімге және (немесе) процеске қойылатын стандартты талаптардан жағымсыз ауытқуларды ескертуге көмектесетін кері байланыстың арқасында осы процеске әсер етуге мүмкіндік беретін құрал.</a:t>
            </a:r>
          </a:p>
        </p:txBody>
      </p:sp>
      <p:pic>
        <p:nvPicPr>
          <p:cNvPr id="9" name="Picture 8" descr="ÐÐ¾ÑÐ¾Ð¶ÐµÐµ Ð¸Ð·Ð¾Ð±ÑÐ°Ð¶ÐµÐ½Ð¸Ðµ">
            <a:extLst>
              <a:ext uri="{FF2B5EF4-FFF2-40B4-BE49-F238E27FC236}">
                <a16:creationId xmlns="" xmlns:a16="http://schemas.microsoft.com/office/drawing/2014/main" id="{6EA518D2-F42B-4CD2-8C45-A2BBF88DCA07}"/>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7913" y="3135714"/>
            <a:ext cx="1115663" cy="836747"/>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Прямоугольник: скругленные углы 9">
            <a:extLst>
              <a:ext uri="{FF2B5EF4-FFF2-40B4-BE49-F238E27FC236}">
                <a16:creationId xmlns="" xmlns:a16="http://schemas.microsoft.com/office/drawing/2014/main" id="{6049F679-46B4-41D9-BF7F-1ECC1631C145}"/>
              </a:ext>
            </a:extLst>
          </p:cNvPr>
          <p:cNvSpPr/>
          <p:nvPr/>
        </p:nvSpPr>
        <p:spPr>
          <a:xfrm>
            <a:off x="1554648" y="3141464"/>
            <a:ext cx="5251504" cy="1077218"/>
          </a:xfrm>
          <a:prstGeom prst="roundRect">
            <a:avLst/>
          </a:prstGeom>
          <a:solidFill>
            <a:schemeClr val="bg1"/>
          </a:solidFill>
          <a:ln w="38100">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a:extLst>
              <a:ext uri="{FF2B5EF4-FFF2-40B4-BE49-F238E27FC236}">
                <a16:creationId xmlns="" xmlns:a16="http://schemas.microsoft.com/office/drawing/2014/main" id="{9050CE76-2B0B-4354-994B-3B202D6A30EE}"/>
              </a:ext>
            </a:extLst>
          </p:cNvPr>
          <p:cNvSpPr/>
          <p:nvPr/>
        </p:nvSpPr>
        <p:spPr>
          <a:xfrm>
            <a:off x="1652833" y="3141464"/>
            <a:ext cx="4993064" cy="1077218"/>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Шухарттың бақылау карталары</a:t>
            </a:r>
          </a:p>
          <a:p>
            <a:pPr algn="just"/>
            <a:r>
              <a:rPr lang="ru-RU" sz="1600" dirty="0">
                <a:latin typeface="Times New Roman" panose="02020603050405020304" pitchFamily="18" charset="0"/>
                <a:cs typeface="Times New Roman" panose="02020603050405020304" pitchFamily="18" charset="0"/>
              </a:rPr>
              <a:t>(W. E. Shewhart, 1924 ж.) процесс </a:t>
            </a:r>
            <a:r>
              <a:rPr lang="ru-RU" sz="1600" b="1" dirty="0">
                <a:solidFill>
                  <a:srgbClr val="FF0000"/>
                </a:solidFill>
                <a:latin typeface="Times New Roman" panose="02020603050405020304" pitchFamily="18" charset="0"/>
                <a:cs typeface="Times New Roman" panose="02020603050405020304" pitchFamily="18" charset="0"/>
              </a:rPr>
              <a:t>статистика </a:t>
            </a:r>
            <a:r>
              <a:rPr lang="ru-RU" sz="1600" dirty="0">
                <a:latin typeface="Times New Roman" panose="02020603050405020304" pitchFamily="18" charset="0"/>
                <a:cs typeface="Times New Roman" panose="02020603050405020304" pitchFamily="18" charset="0"/>
              </a:rPr>
              <a:t>тұрғысынан басқарылатынын бағалауға көмектесетін әдіс;</a:t>
            </a:r>
          </a:p>
        </p:txBody>
      </p:sp>
      <p:pic>
        <p:nvPicPr>
          <p:cNvPr id="17412" name="Picture 4" descr="ÐÐ¾ÑÐ¾Ð¶ÐµÐµ Ð¸Ð·Ð¾Ð±ÑÐ°Ð¶ÐµÐ½Ð¸Ðµ">
            <a:extLst>
              <a:ext uri="{FF2B5EF4-FFF2-40B4-BE49-F238E27FC236}">
                <a16:creationId xmlns="" xmlns:a16="http://schemas.microsoft.com/office/drawing/2014/main" id="{2BB7C6C9-EC61-45A0-AFE6-1ADAD76F8E10}"/>
              </a:ext>
            </a:extLst>
          </p:cNvPr>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t="15727" b="11266"/>
          <a:stretch/>
        </p:blipFill>
        <p:spPr bwMode="auto">
          <a:xfrm>
            <a:off x="237913" y="4304471"/>
            <a:ext cx="1143999" cy="836747"/>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Прямоугольник: скругленные углы 12">
            <a:extLst>
              <a:ext uri="{FF2B5EF4-FFF2-40B4-BE49-F238E27FC236}">
                <a16:creationId xmlns="" xmlns:a16="http://schemas.microsoft.com/office/drawing/2014/main" id="{E4E8E26A-0B8B-4092-A3FD-2A6EC82558A4}"/>
              </a:ext>
            </a:extLst>
          </p:cNvPr>
          <p:cNvSpPr/>
          <p:nvPr/>
        </p:nvSpPr>
        <p:spPr>
          <a:xfrm>
            <a:off x="1554648" y="4304471"/>
            <a:ext cx="5251504" cy="927690"/>
          </a:xfrm>
          <a:prstGeom prst="roundRect">
            <a:avLst/>
          </a:prstGeom>
          <a:solidFill>
            <a:schemeClr val="bg1"/>
          </a:solidFill>
          <a:ln w="38100">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11" name="Прямоугольник 10">
            <a:extLst>
              <a:ext uri="{FF2B5EF4-FFF2-40B4-BE49-F238E27FC236}">
                <a16:creationId xmlns="" xmlns:a16="http://schemas.microsoft.com/office/drawing/2014/main" id="{A75EE395-825E-438A-A3DF-878738334552}"/>
              </a:ext>
            </a:extLst>
          </p:cNvPr>
          <p:cNvSpPr/>
          <p:nvPr/>
        </p:nvSpPr>
        <p:spPr>
          <a:xfrm>
            <a:off x="1652832" y="4457179"/>
            <a:ext cx="5153319" cy="584775"/>
          </a:xfrm>
          <a:prstGeom prst="rect">
            <a:avLst/>
          </a:prstGeom>
        </p:spPr>
        <p:txBody>
          <a:bodyPr wrap="square">
            <a:spAutoFit/>
          </a:bodyPr>
          <a:lstStyle/>
          <a:p>
            <a:pPr algn="ctr"/>
            <a:r>
              <a:rPr lang="ru-RU" sz="1600" b="1" dirty="0">
                <a:solidFill>
                  <a:srgbClr val="FF0000"/>
                </a:solidFill>
                <a:latin typeface="Times New Roman" panose="02020603050405020304" pitchFamily="18" charset="0"/>
                <a:cs typeface="Times New Roman" panose="02020603050405020304" pitchFamily="18" charset="0"/>
              </a:rPr>
              <a:t>Тренд</a:t>
            </a:r>
            <a:r>
              <a:rPr lang="kk-KZ" sz="1600" b="1" dirty="0">
                <a:solidFill>
                  <a:srgbClr val="FF0000"/>
                </a:solidFill>
                <a:latin typeface="Times New Roman" panose="02020603050405020304" pitchFamily="18" charset="0"/>
                <a:cs typeface="Times New Roman" panose="02020603050405020304" pitchFamily="18" charset="0"/>
              </a:rPr>
              <a:t>ті</a:t>
            </a:r>
            <a:r>
              <a:rPr lang="ru-RU" sz="1600" b="1" dirty="0">
                <a:solidFill>
                  <a:srgbClr val="FF0000"/>
                </a:solidFill>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жоспарлау арқылы процесті реттеуге көмектесетін адаптивті бақылау карталары.</a:t>
            </a:r>
          </a:p>
        </p:txBody>
      </p:sp>
      <p:sp>
        <p:nvSpPr>
          <p:cNvPr id="15" name="Прямоугольник: скругленные углы 14">
            <a:extLst>
              <a:ext uri="{FF2B5EF4-FFF2-40B4-BE49-F238E27FC236}">
                <a16:creationId xmlns="" xmlns:a16="http://schemas.microsoft.com/office/drawing/2014/main" id="{AF9D50BF-71FB-4BD5-956C-D9617A5D5E36}"/>
              </a:ext>
            </a:extLst>
          </p:cNvPr>
          <p:cNvSpPr/>
          <p:nvPr/>
        </p:nvSpPr>
        <p:spPr>
          <a:xfrm>
            <a:off x="1523613" y="5384869"/>
            <a:ext cx="5251504" cy="927690"/>
          </a:xfrm>
          <a:prstGeom prst="roundRect">
            <a:avLst/>
          </a:prstGeom>
          <a:solidFill>
            <a:schemeClr val="bg1"/>
          </a:solidFill>
          <a:ln w="38100">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a:extLst>
              <a:ext uri="{FF2B5EF4-FFF2-40B4-BE49-F238E27FC236}">
                <a16:creationId xmlns="" xmlns:a16="http://schemas.microsoft.com/office/drawing/2014/main" id="{61401B21-7E0B-4635-B36B-6B7A77F6387F}"/>
              </a:ext>
            </a:extLst>
          </p:cNvPr>
          <p:cNvSpPr/>
          <p:nvPr/>
        </p:nvSpPr>
        <p:spPr>
          <a:xfrm>
            <a:off x="1963917" y="5513752"/>
            <a:ext cx="4681980" cy="584775"/>
          </a:xfrm>
          <a:prstGeom prst="rect">
            <a:avLst/>
          </a:prstGeom>
        </p:spPr>
        <p:txBody>
          <a:bodyPr wrap="square">
            <a:spAutoFit/>
          </a:bodyPr>
          <a:lstStyle/>
          <a:p>
            <a:pPr algn="ctr"/>
            <a:r>
              <a:rPr lang="ru-RU" sz="1600" dirty="0">
                <a:latin typeface="Times New Roman" panose="02020603050405020304" pitchFamily="18" charset="0"/>
                <a:cs typeface="Times New Roman" panose="02020603050405020304" pitchFamily="18" charset="0"/>
              </a:rPr>
              <a:t>Процесті </a:t>
            </a:r>
            <a:r>
              <a:rPr lang="ru-RU" sz="1600" b="1" dirty="0">
                <a:solidFill>
                  <a:srgbClr val="FF0000"/>
                </a:solidFill>
                <a:latin typeface="Times New Roman" panose="02020603050405020304" pitchFamily="18" charset="0"/>
                <a:cs typeface="Times New Roman" panose="02020603050405020304" pitchFamily="18" charset="0"/>
              </a:rPr>
              <a:t>қабылдау өлшемдерін </a:t>
            </a:r>
            <a:r>
              <a:rPr lang="ru-RU" sz="1600" dirty="0">
                <a:latin typeface="Times New Roman" panose="02020603050405020304" pitchFamily="18" charset="0"/>
                <a:cs typeface="Times New Roman" panose="02020603050405020304" pitchFamily="18" charset="0"/>
              </a:rPr>
              <a:t>анықтауға арналған қабылдау бақылау карталары;</a:t>
            </a:r>
          </a:p>
        </p:txBody>
      </p:sp>
      <p:pic>
        <p:nvPicPr>
          <p:cNvPr id="17414" name="Picture 6" descr="ÐÐ¾ÑÐ¾Ð¶ÐµÐµ Ð¸Ð·Ð¾Ð±ÑÐ°Ð¶ÐµÐ½Ð¸Ðµ">
            <a:extLst>
              <a:ext uri="{FF2B5EF4-FFF2-40B4-BE49-F238E27FC236}">
                <a16:creationId xmlns="" xmlns:a16="http://schemas.microsoft.com/office/drawing/2014/main" id="{BAD162B2-0790-4B36-9446-9954815E714D}"/>
              </a:ext>
            </a:extLst>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67493" y="5335903"/>
            <a:ext cx="976656" cy="976656"/>
          </a:xfrm>
          <a:prstGeom prst="rect">
            <a:avLst/>
          </a:prstGeom>
          <a:noFill/>
          <a:extLst>
            <a:ext uri="{909E8E84-426E-40DD-AFC4-6F175D3DCCD1}">
              <a14:hiddenFill xmlns="" xmlns:a14="http://schemas.microsoft.com/office/drawing/2010/main">
                <a:solidFill>
                  <a:srgbClr val="FFFFFF"/>
                </a:solidFill>
              </a14:hiddenFill>
            </a:ext>
          </a:extLst>
        </p:spPr>
      </p:pic>
      <p:sp>
        <p:nvSpPr>
          <p:cNvPr id="18" name="Прямоугольник: скругленные углы 17">
            <a:extLst>
              <a:ext uri="{FF2B5EF4-FFF2-40B4-BE49-F238E27FC236}">
                <a16:creationId xmlns="" xmlns:a16="http://schemas.microsoft.com/office/drawing/2014/main" id="{FF9242AC-CF9A-4884-9132-79B2C3861312}"/>
              </a:ext>
            </a:extLst>
          </p:cNvPr>
          <p:cNvSpPr/>
          <p:nvPr/>
        </p:nvSpPr>
        <p:spPr>
          <a:xfrm>
            <a:off x="6947853" y="2625976"/>
            <a:ext cx="5006233" cy="1367358"/>
          </a:xfrm>
          <a:prstGeom prst="roundRect">
            <a:avLst/>
          </a:prstGeom>
          <a:solidFill>
            <a:schemeClr val="bg1"/>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14" name="Прямоугольник 13">
            <a:extLst>
              <a:ext uri="{FF2B5EF4-FFF2-40B4-BE49-F238E27FC236}">
                <a16:creationId xmlns="" xmlns:a16="http://schemas.microsoft.com/office/drawing/2014/main" id="{978597A6-A568-4BAC-A61F-0ED9AE5B9573}"/>
              </a:ext>
            </a:extLst>
          </p:cNvPr>
          <p:cNvSpPr/>
          <p:nvPr/>
        </p:nvSpPr>
        <p:spPr>
          <a:xfrm>
            <a:off x="7007224" y="2704815"/>
            <a:ext cx="4766854" cy="1200329"/>
          </a:xfrm>
          <a:prstGeom prst="rect">
            <a:avLst/>
          </a:prstGeom>
        </p:spPr>
        <p:txBody>
          <a:bodyPr wrap="square">
            <a:spAutoFit/>
          </a:bodyPr>
          <a:lstStyle/>
          <a:p>
            <a:r>
              <a:rPr lang="ru-RU" b="1" dirty="0">
                <a:solidFill>
                  <a:srgbClr val="FF0000"/>
                </a:solidFill>
                <a:latin typeface="Times New Roman" panose="02020603050405020304" pitchFamily="18" charset="0"/>
                <a:cs typeface="Times New Roman" panose="02020603050405020304" pitchFamily="18" charset="0"/>
              </a:rPr>
              <a:t>Бақылау картасының негізгі параметрлері</a:t>
            </a:r>
            <a:r>
              <a:rPr lang="ru-RU"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 орталық сызық (ОС); </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жоғарғы бақылау шегі (ЖБШ);</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 төменгі бақылау шегі (ТБШ);</a:t>
            </a:r>
          </a:p>
        </p:txBody>
      </p:sp>
      <p:sp>
        <p:nvSpPr>
          <p:cNvPr id="20" name="Прямоугольник: скругленные углы 19">
            <a:extLst>
              <a:ext uri="{FF2B5EF4-FFF2-40B4-BE49-F238E27FC236}">
                <a16:creationId xmlns="" xmlns:a16="http://schemas.microsoft.com/office/drawing/2014/main" id="{B5B583EC-E5AC-4C16-B584-5141A6EB4259}"/>
              </a:ext>
            </a:extLst>
          </p:cNvPr>
          <p:cNvSpPr/>
          <p:nvPr/>
        </p:nvSpPr>
        <p:spPr>
          <a:xfrm>
            <a:off x="6947853" y="4072173"/>
            <a:ext cx="5049750" cy="2655528"/>
          </a:xfrm>
          <a:prstGeom prst="roundRect">
            <a:avLst/>
          </a:prstGeom>
          <a:solidFill>
            <a:schemeClr val="bg1"/>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16" name="Прямоугольник 15">
            <a:extLst>
              <a:ext uri="{FF2B5EF4-FFF2-40B4-BE49-F238E27FC236}">
                <a16:creationId xmlns="" xmlns:a16="http://schemas.microsoft.com/office/drawing/2014/main" id="{A3C6EBAC-FE26-4546-B830-D1A59FE59B24}"/>
              </a:ext>
            </a:extLst>
          </p:cNvPr>
          <p:cNvSpPr/>
          <p:nvPr/>
        </p:nvSpPr>
        <p:spPr>
          <a:xfrm>
            <a:off x="7086201" y="4095116"/>
            <a:ext cx="4804318" cy="2554545"/>
          </a:xfrm>
          <a:prstGeom prst="rect">
            <a:avLst/>
          </a:prstGeom>
        </p:spPr>
        <p:txBody>
          <a:bodyPr wrap="square">
            <a:spAutoFit/>
          </a:bodyPr>
          <a:lstStyle/>
          <a:p>
            <a:pPr algn="ctr"/>
            <a:r>
              <a:rPr lang="ru-RU" sz="2000" dirty="0">
                <a:latin typeface="Times New Roman" panose="02020603050405020304" pitchFamily="18" charset="0"/>
                <a:cs typeface="Times New Roman" panose="02020603050405020304" pitchFamily="18" charset="0"/>
              </a:rPr>
              <a:t>Бұл көрсеткіштердің барлығы бақылау картасының көмегімен өлшенетін сапалық сипаттаманың </a:t>
            </a:r>
            <a:r>
              <a:rPr lang="ru-RU" sz="2000" b="1" dirty="0">
                <a:solidFill>
                  <a:srgbClr val="FF0000"/>
                </a:solidFill>
                <a:latin typeface="Times New Roman" panose="02020603050405020304" pitchFamily="18" charset="0"/>
                <a:cs typeface="Times New Roman" panose="02020603050405020304" pitchFamily="18" charset="0"/>
              </a:rPr>
              <a:t>белгілі бір ауытқуларына жол берілетін қандай да бір дәліз құрайды</a:t>
            </a:r>
            <a:r>
              <a:rPr lang="ru-RU" sz="2000" dirty="0">
                <a:latin typeface="Times New Roman" panose="02020603050405020304" pitchFamily="18" charset="0"/>
                <a:cs typeface="Times New Roman" panose="02020603050405020304" pitchFamily="18" charset="0"/>
              </a:rPr>
              <a:t>. Олар сондай-ақ сапаны анықтайтын белгінің негізі бойынша және картада осы белгіні ұсыну санына байланысты бөлінеді.</a:t>
            </a:r>
          </a:p>
        </p:txBody>
      </p:sp>
    </p:spTree>
    <p:extLst>
      <p:ext uri="{BB962C8B-B14F-4D97-AF65-F5344CB8AC3E}">
        <p14:creationId xmlns="" xmlns:p14="http://schemas.microsoft.com/office/powerpoint/2010/main" val="2871712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 xmlns:a16="http://schemas.microsoft.com/office/drawing/2014/main" id="{00C666FC-770B-403F-9BBE-AB5B781088D1}"/>
              </a:ext>
            </a:extLst>
          </p:cNvPr>
          <p:cNvSpPr/>
          <p:nvPr/>
        </p:nvSpPr>
        <p:spPr>
          <a:xfrm>
            <a:off x="0" y="0"/>
            <a:ext cx="12192000" cy="646331"/>
          </a:xfrm>
          <a:prstGeom prst="rect">
            <a:avLst/>
          </a:prstGeom>
        </p:spPr>
        <p:txBody>
          <a:bodyPr wrap="square">
            <a:spAutoFit/>
          </a:bodyPr>
          <a:lstStyle/>
          <a:p>
            <a:pPr algn="ctr"/>
            <a:r>
              <a:rPr lang="ru-RU" sz="3600" b="1" dirty="0">
                <a:latin typeface="Times New Roman" panose="02020603050405020304" pitchFamily="18" charset="0"/>
                <a:cs typeface="Times New Roman" panose="02020603050405020304" pitchFamily="18" charset="0"/>
              </a:rPr>
              <a:t>Процестің ағындық диаграммасы</a:t>
            </a:r>
          </a:p>
        </p:txBody>
      </p:sp>
      <p:sp>
        <p:nvSpPr>
          <p:cNvPr id="6" name="Прямоугольник: скругленные углы 5">
            <a:extLst>
              <a:ext uri="{FF2B5EF4-FFF2-40B4-BE49-F238E27FC236}">
                <a16:creationId xmlns="" xmlns:a16="http://schemas.microsoft.com/office/drawing/2014/main" id="{9F3A0F1C-EBD9-482F-9D33-8EA8EF83D806}"/>
              </a:ext>
            </a:extLst>
          </p:cNvPr>
          <p:cNvSpPr/>
          <p:nvPr/>
        </p:nvSpPr>
        <p:spPr>
          <a:xfrm>
            <a:off x="245097" y="772098"/>
            <a:ext cx="11708989" cy="1820273"/>
          </a:xfrm>
          <a:prstGeom prst="roundRect">
            <a:avLst/>
          </a:prstGeom>
          <a:solidFill>
            <a:schemeClr val="bg1"/>
          </a:solid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7" name="Прямоугольник: скругленные углы 6">
            <a:extLst>
              <a:ext uri="{FF2B5EF4-FFF2-40B4-BE49-F238E27FC236}">
                <a16:creationId xmlns="" xmlns:a16="http://schemas.microsoft.com/office/drawing/2014/main" id="{3485CA87-58C8-425D-BF2A-49FCE5BA915F}"/>
              </a:ext>
            </a:extLst>
          </p:cNvPr>
          <p:cNvSpPr/>
          <p:nvPr/>
        </p:nvSpPr>
        <p:spPr>
          <a:xfrm>
            <a:off x="2196445" y="897270"/>
            <a:ext cx="9587059" cy="1589344"/>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a:extLst>
              <a:ext uri="{FF2B5EF4-FFF2-40B4-BE49-F238E27FC236}">
                <a16:creationId xmlns="" xmlns:a16="http://schemas.microsoft.com/office/drawing/2014/main" id="{2E335613-95BB-43B0-9CDB-1D9AA499B3E7}"/>
              </a:ext>
            </a:extLst>
          </p:cNvPr>
          <p:cNvSpPr/>
          <p:nvPr/>
        </p:nvSpPr>
        <p:spPr>
          <a:xfrm>
            <a:off x="2196446" y="943570"/>
            <a:ext cx="9587058" cy="1477328"/>
          </a:xfrm>
          <a:prstGeom prst="rect">
            <a:avLst/>
          </a:prstGeom>
        </p:spPr>
        <p:txBody>
          <a:bodyPr wrap="square">
            <a:spAutoFit/>
          </a:bodyPr>
          <a:lstStyle/>
          <a:p>
            <a:pPr algn="ctr"/>
            <a:r>
              <a:rPr lang="ru-RU" dirty="0">
                <a:latin typeface="Times New Roman" panose="02020603050405020304" pitchFamily="18" charset="0"/>
                <a:cs typeface="Times New Roman" panose="02020603050405020304" pitchFamily="18" charset="0"/>
              </a:rPr>
              <a:t>Бұл құрал процесс кезеңдерін графикалық бейнелейтін диаграмма болып табылады, бұл қажет болған жағдайда жақсарту мүмкіндігін зерттеуге өте ыңғайлы (процесс және оның ағуы туралы толық ақпаратты жинақтаудың арқасында). Ағындық диаграмма үдерістердің бір-бірімен байланысын талдауға мүмкіндік береді, бұл жағымсыз әлеуетті көздерді анықтауға мүмкіндік береді.</a:t>
            </a:r>
          </a:p>
        </p:txBody>
      </p:sp>
      <p:pic>
        <p:nvPicPr>
          <p:cNvPr id="18438" name="Picture 6" descr="ÐÐ¾ÑÐ¾Ð¶ÐµÐµ Ð¸Ð·Ð¾Ð±ÑÐ°Ð¶ÐµÐ½Ð¸Ðµ">
            <a:extLst>
              <a:ext uri="{FF2B5EF4-FFF2-40B4-BE49-F238E27FC236}">
                <a16:creationId xmlns="" xmlns:a16="http://schemas.microsoft.com/office/drawing/2014/main" id="{88BC5FDF-4743-4A28-92FC-48DF1917E608}"/>
              </a:ext>
            </a:extLst>
          </p:cNvPr>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b="10396"/>
          <a:stretch/>
        </p:blipFill>
        <p:spPr bwMode="auto">
          <a:xfrm>
            <a:off x="339709" y="1057057"/>
            <a:ext cx="1762125" cy="1250353"/>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Прямоугольник: скругленные углы 11">
            <a:extLst>
              <a:ext uri="{FF2B5EF4-FFF2-40B4-BE49-F238E27FC236}">
                <a16:creationId xmlns="" xmlns:a16="http://schemas.microsoft.com/office/drawing/2014/main" id="{24DE06BD-AF59-4002-AAEF-D3147D488B59}"/>
              </a:ext>
            </a:extLst>
          </p:cNvPr>
          <p:cNvSpPr/>
          <p:nvPr/>
        </p:nvSpPr>
        <p:spPr>
          <a:xfrm>
            <a:off x="245097" y="3045512"/>
            <a:ext cx="11708989" cy="3883190"/>
          </a:xfrm>
          <a:prstGeom prst="roundRect">
            <a:avLst/>
          </a:prstGeom>
          <a:solidFill>
            <a:schemeClr val="bg1"/>
          </a:solid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11" name="Прямоугольник 10">
            <a:extLst>
              <a:ext uri="{FF2B5EF4-FFF2-40B4-BE49-F238E27FC236}">
                <a16:creationId xmlns="" xmlns:a16="http://schemas.microsoft.com/office/drawing/2014/main" id="{8AC6D2CB-0A30-4F1B-999E-1B619D20583E}"/>
              </a:ext>
            </a:extLst>
          </p:cNvPr>
          <p:cNvSpPr/>
          <p:nvPr/>
        </p:nvSpPr>
        <p:spPr>
          <a:xfrm>
            <a:off x="2329992" y="3177635"/>
            <a:ext cx="8735504" cy="3416320"/>
          </a:xfrm>
          <a:prstGeom prst="rect">
            <a:avLst/>
          </a:prstGeom>
        </p:spPr>
        <p:txBody>
          <a:bodyPr wrap="square">
            <a:spAutoFit/>
          </a:bodyPr>
          <a:lstStyle/>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Оның бастапқы және соңғы нүктесін анықтау; </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kk-KZ" dirty="0">
                <a:latin typeface="Times New Roman" panose="02020603050405020304" pitchFamily="18" charset="0"/>
                <a:cs typeface="Times New Roman" panose="02020603050405020304" pitchFamily="18" charset="0"/>
              </a:rPr>
              <a:t>Б</a:t>
            </a:r>
            <a:r>
              <a:rPr lang="ru-RU" dirty="0">
                <a:latin typeface="Times New Roman" panose="02020603050405020304" pitchFamily="18" charset="0"/>
                <a:cs typeface="Times New Roman" panose="02020603050405020304" pitchFamily="18" charset="0"/>
              </a:rPr>
              <a:t>асынан аяғына дейін бақылауды ұйымдастыру;</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 Іс жүргізу кезеңдерін анықтау (ағындар, шешімдер, әрекеттер, олардың кезектілігі және т. б.); </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Қара ағынды диаграмма құру; зерттелетін процеске қатысқан қызметкерлермен қара диаграмманы талдау; </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Оны қызметкерлермен қарағаннан кейін қара нұсқаны жақсарту (анықталған кемшіліктер мен түзетулер негізінде); </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Алынған диаграмманы іс жүзіндегі іс жүргізу кезеңдерімен салыстыру.; </a:t>
            </a: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dirty="0">
                <a:latin typeface="Times New Roman" panose="02020603050405020304" pitchFamily="18" charset="0"/>
                <a:cs typeface="Times New Roman" panose="02020603050405020304" pitchFamily="18" charset="0"/>
              </a:rPr>
              <a:t>Онда процестің өту орнын, атауын, жасалған күнін, диаграмма жасауға қатысқан қызметкерлер туралы мәліметтерді, сондай-ақ назар аударуға лайықты өзге де ақпаратты көрсету.</a:t>
            </a:r>
          </a:p>
        </p:txBody>
      </p:sp>
    </p:spTree>
    <p:extLst>
      <p:ext uri="{BB962C8B-B14F-4D97-AF65-F5344CB8AC3E}">
        <p14:creationId xmlns="" xmlns:p14="http://schemas.microsoft.com/office/powerpoint/2010/main" val="3347194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715763A-7577-4D90-AFC7-E4CA4EA3887E}"/>
              </a:ext>
            </a:extLst>
          </p:cNvPr>
          <p:cNvSpPr>
            <a:spLocks noGrp="1"/>
          </p:cNvSpPr>
          <p:nvPr>
            <p:ph type="title"/>
          </p:nvPr>
        </p:nvSpPr>
        <p:spPr/>
        <p:txBody>
          <a:bodyPr/>
          <a:lstStyle/>
          <a:p>
            <a:endParaRPr lang="ru-RU" dirty="0"/>
          </a:p>
        </p:txBody>
      </p:sp>
      <p:sp>
        <p:nvSpPr>
          <p:cNvPr id="3" name="Объект 2">
            <a:extLst>
              <a:ext uri="{FF2B5EF4-FFF2-40B4-BE49-F238E27FC236}">
                <a16:creationId xmlns="" xmlns:a16="http://schemas.microsoft.com/office/drawing/2014/main" id="{3D3376D1-44C6-4FD0-B89D-0ECDA0FB9644}"/>
              </a:ext>
            </a:extLst>
          </p:cNvPr>
          <p:cNvSpPr>
            <a:spLocks noGrp="1"/>
          </p:cNvSpPr>
          <p:nvPr>
            <p:ph idx="1"/>
          </p:nvPr>
        </p:nvSpPr>
        <p:spPr/>
        <p:txBody>
          <a:bodyPr/>
          <a:lstStyle/>
          <a:p>
            <a:endParaRPr lang="ru-RU" dirty="0"/>
          </a:p>
        </p:txBody>
      </p:sp>
      <p:pic>
        <p:nvPicPr>
          <p:cNvPr id="4" name="Picture 2" descr="ÐÐ¾ÑÐ¾Ð¶ÐµÐµ Ð¸Ð·Ð¾Ð±ÑÐ°Ð¶ÐµÐ½Ð¸Ðµ">
            <a:extLst>
              <a:ext uri="{FF2B5EF4-FFF2-40B4-BE49-F238E27FC236}">
                <a16:creationId xmlns="" xmlns:a16="http://schemas.microsoft.com/office/drawing/2014/main" id="{A6F59311-B858-4D0E-9C4F-6E3866B7B42B}"/>
              </a:ext>
            </a:extLst>
          </p:cNvP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a:extLst>
              <a:ext uri="{FF2B5EF4-FFF2-40B4-BE49-F238E27FC236}">
                <a16:creationId xmlns="" xmlns:a16="http://schemas.microsoft.com/office/drawing/2014/main" id="{F40F702E-110C-447E-B3B1-D519A9685F7E}"/>
              </a:ext>
            </a:extLst>
          </p:cNvPr>
          <p:cNvSpPr txBox="1"/>
          <p:nvPr/>
        </p:nvSpPr>
        <p:spPr>
          <a:xfrm>
            <a:off x="2479249" y="2846794"/>
            <a:ext cx="6736109" cy="646331"/>
          </a:xfrm>
          <a:prstGeom prst="rect">
            <a:avLst/>
          </a:prstGeom>
          <a:noFill/>
        </p:spPr>
        <p:txBody>
          <a:bodyPr wrap="square" rtlCol="0">
            <a:spAutoFit/>
          </a:bodyPr>
          <a:lstStyle/>
          <a:p>
            <a:r>
              <a:rPr lang="kk-KZ" sz="3600" b="1" dirty="0">
                <a:ln w="22225">
                  <a:solidFill>
                    <a:srgbClr val="002060"/>
                  </a:solidFill>
                  <a:prstDash val="solid"/>
                </a:ln>
                <a:latin typeface="Times New Roman" panose="02020603050405020304" pitchFamily="18" charset="0"/>
                <a:cs typeface="Times New Roman" panose="02020603050405020304" pitchFamily="18" charset="0"/>
              </a:rPr>
              <a:t>НАЗАРЫҢЫЗҒА РАХМЕТ</a:t>
            </a:r>
            <a:r>
              <a:rPr lang="en-US" sz="3600" b="1" dirty="0">
                <a:ln w="22225">
                  <a:solidFill>
                    <a:srgbClr val="002060"/>
                  </a:solidFill>
                  <a:prstDash val="solid"/>
                </a:ln>
                <a:latin typeface="Times New Roman" panose="02020603050405020304" pitchFamily="18" charset="0"/>
                <a:cs typeface="Times New Roman" panose="02020603050405020304" pitchFamily="18" charset="0"/>
              </a:rPr>
              <a:t>!</a:t>
            </a:r>
            <a:endParaRPr lang="ru-RU" sz="3600" b="1" dirty="0">
              <a:ln w="22225">
                <a:solidFill>
                  <a:srgbClr val="002060"/>
                </a:solidFill>
                <a:prstDash val="solid"/>
              </a:ln>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05678496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1253</Words>
  <Application>Microsoft Office PowerPoint</Application>
  <PresentationFormat>Произвольный</PresentationFormat>
  <Paragraphs>121</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Карлыгаш Ежембаева</dc:creator>
  <cp:lastModifiedBy>WORK</cp:lastModifiedBy>
  <cp:revision>64</cp:revision>
  <dcterms:created xsi:type="dcterms:W3CDTF">2018-11-22T16:04:13Z</dcterms:created>
  <dcterms:modified xsi:type="dcterms:W3CDTF">2020-08-27T07:17:32Z</dcterms:modified>
</cp:coreProperties>
</file>